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18" r:id="rId2"/>
    <p:sldId id="319" r:id="rId3"/>
    <p:sldId id="320" r:id="rId4"/>
    <p:sldId id="330" r:id="rId5"/>
    <p:sldId id="331" r:id="rId6"/>
    <p:sldId id="332" r:id="rId7"/>
    <p:sldId id="335" r:id="rId8"/>
    <p:sldId id="333" r:id="rId9"/>
    <p:sldId id="334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017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B340-B74E-481C-B6C9-8FCEECA5D29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38665-971B-45E0-A775-F366FA412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5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3455B-E299-4C10-9549-4DDD2870B329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D7F7F-12E6-4F90-B1BB-8C3DF5F6FA53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6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10DE-7E10-4946-A551-64A10147CF4B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3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7CD9-7EEB-4340-AB0E-C8F90668DBDB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9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50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50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50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50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50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50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60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653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0AB1-D987-4EAE-9C2C-900685956E37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96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0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55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430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926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CCF4-718B-4F03-970A-8B585A35F90D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5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850-7C1C-4535-A284-4B58988E5AF2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9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B1AA-91F2-4C47-A8DD-DB48593A4B48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31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3AD-81B9-426F-A90C-5B2119476C56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3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AEA6-5863-4DA2-BF44-24B374456FD1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3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AC609-15F2-4F95-902D-663DC795CDEB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9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38C6-E504-4369-B6ED-DBFDB1B45962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4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676D2-9A8E-42AB-B511-0DF465C9F984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5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ejeong@skuniv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cc/en/Tutorial/Knob" TargetMode="External"/><Relationship Id="rId2" Type="http://schemas.openxmlformats.org/officeDocument/2006/relationships/hyperlink" Target="http://arduino.cc/en/Tutorial/Sweep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065543" y="1928772"/>
            <a:ext cx="4963219" cy="1384995"/>
          </a:xfrm>
          <a:prstGeom prst="rect">
            <a:avLst/>
          </a:prstGeom>
          <a:solidFill>
            <a:srgbClr val="009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FF99"/>
                </a:solidFill>
                <a:latin typeface="+mn-ea"/>
              </a:rPr>
              <a:t>CS1069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Embedded System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8</a:t>
            </a:r>
            <a:r>
              <a:rPr lang="en-US" altLang="ko-KR" sz="2800" baseline="30000" dirty="0" smtClean="0">
                <a:solidFill>
                  <a:schemeClr val="bg1"/>
                </a:solidFill>
                <a:latin typeface="+mn-ea"/>
              </a:rPr>
              <a:t>th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Lecture Note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81160" y="3717031"/>
            <a:ext cx="3731984" cy="923330"/>
          </a:xfrm>
          <a:prstGeom prst="rect">
            <a:avLst/>
          </a:prstGeom>
          <a:solidFill>
            <a:srgbClr val="00990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FF99"/>
                </a:solidFill>
                <a:latin typeface="+mn-ea"/>
              </a:rPr>
              <a:t>Tel     : 9 4 0 – 7 7 6 0</a:t>
            </a:r>
            <a:endParaRPr lang="en-US" altLang="ko-KR" dirty="0">
              <a:solidFill>
                <a:srgbClr val="FFFF99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FFFF99"/>
                </a:solidFill>
                <a:latin typeface="+mn-ea"/>
              </a:rPr>
              <a:t>Office : Room 615, </a:t>
            </a:r>
            <a:r>
              <a:rPr lang="en-US" altLang="ko-KR" dirty="0" err="1">
                <a:solidFill>
                  <a:srgbClr val="FFFF99"/>
                </a:solidFill>
                <a:latin typeface="+mn-ea"/>
              </a:rPr>
              <a:t>Buk-ak</a:t>
            </a:r>
            <a:r>
              <a:rPr lang="en-US" altLang="ko-KR" dirty="0">
                <a:solidFill>
                  <a:srgbClr val="FFFF99"/>
                </a:solidFill>
                <a:latin typeface="+mn-ea"/>
              </a:rPr>
              <a:t> Bldg.</a:t>
            </a:r>
          </a:p>
          <a:p>
            <a:r>
              <a:rPr lang="en-US" altLang="ko-KR" dirty="0">
                <a:solidFill>
                  <a:srgbClr val="FFFF99"/>
                </a:solidFill>
                <a:latin typeface="+mn-ea"/>
              </a:rPr>
              <a:t>E-mail : </a:t>
            </a:r>
            <a:r>
              <a:rPr lang="en-US" altLang="ko-KR" dirty="0">
                <a:solidFill>
                  <a:srgbClr val="FFFF99"/>
                </a:solidFill>
                <a:latin typeface="+mn-ea"/>
                <a:hlinkClick r:id="rId3"/>
              </a:rPr>
              <a:t>tejeong@skuniv.ac.kr</a:t>
            </a:r>
            <a:r>
              <a:rPr lang="en-US" altLang="ko-KR" dirty="0">
                <a:solidFill>
                  <a:srgbClr val="FFFF99"/>
                </a:solidFill>
                <a:latin typeface="+mn-ea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21360" y="1196752"/>
            <a:ext cx="3451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Department of Computer Science</a:t>
            </a:r>
          </a:p>
          <a:p>
            <a:pPr algn="ctr"/>
            <a:r>
              <a:rPr lang="en-US" altLang="ko-KR" sz="1600" dirty="0" err="1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SeoKyeong</a:t>
            </a:r>
            <a:r>
              <a:rPr lang="en-US" altLang="ko-KR" sz="16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 University</a:t>
            </a:r>
            <a:endParaRPr lang="ko-KR" altLang="en-US" sz="1600" dirty="0">
              <a:ln>
                <a:solidFill>
                  <a:schemeClr val="tx1">
                    <a:alpha val="44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94780" y="480711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solidFill>
                  <a:srgbClr val="009900"/>
                </a:solidFill>
                <a:latin typeface="나눔명조" pitchFamily="18" charset="-127"/>
                <a:ea typeface="나눔명조" pitchFamily="18" charset="-127"/>
              </a:rPr>
              <a:t>Prof. T. E. Jeong</a:t>
            </a:r>
            <a:endParaRPr lang="en-US" altLang="ko-KR" sz="1200" dirty="0">
              <a:ln>
                <a:solidFill>
                  <a:schemeClr val="tx1">
                    <a:alpha val="44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065543" y="3327059"/>
            <a:ext cx="665725" cy="389972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413144" y="3327059"/>
            <a:ext cx="615618" cy="389972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5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4A8706-A93E-4174-AA40-55B5AD0B847C}" type="slidenum">
              <a:rPr lang="ko-KR" altLang="en-US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13926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7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7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7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7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7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8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8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8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8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8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90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9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9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9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94" name="Rectangle 6"/>
          <p:cNvSpPr>
            <a:spLocks noChangeArrowheads="1"/>
          </p:cNvSpPr>
          <p:nvPr/>
        </p:nvSpPr>
        <p:spPr bwMode="auto">
          <a:xfrm>
            <a:off x="1908175" y="3706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9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9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29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소형 </a:t>
            </a:r>
            <a:r>
              <a:rPr lang="en-US" altLang="ko-KR" sz="2800" b="1" smtClean="0">
                <a:latin typeface="+mn-ea"/>
                <a:ea typeface="+mn-ea"/>
              </a:rPr>
              <a:t>DC </a:t>
            </a:r>
            <a:r>
              <a:rPr lang="ko-KR" altLang="en-US" sz="2800" b="1" smtClean="0">
                <a:latin typeface="+mn-ea"/>
                <a:ea typeface="+mn-ea"/>
              </a:rPr>
              <a:t>모터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3930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100" b="1">
                <a:latin typeface="+mn-ea"/>
                <a:ea typeface="+mn-ea"/>
              </a:rPr>
              <a:t>□ </a:t>
            </a:r>
            <a:r>
              <a:rPr kumimoji="0" lang="en-US" altLang="ko-KR" sz="2100" b="1" smtClean="0">
                <a:latin typeface="+mn-ea"/>
                <a:ea typeface="+mn-ea"/>
              </a:rPr>
              <a:t>DC</a:t>
            </a:r>
            <a:r>
              <a:rPr kumimoji="0" lang="ko-KR" altLang="en-US" sz="2100" b="1" smtClean="0">
                <a:latin typeface="+mn-ea"/>
                <a:ea typeface="+mn-ea"/>
              </a:rPr>
              <a:t>모터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</a:t>
            </a:r>
            <a:r>
              <a:rPr kumimoji="0" lang="ko-KR" altLang="en-US" sz="2100" b="1">
                <a:latin typeface="+mn-ea"/>
                <a:ea typeface="+mn-ea"/>
              </a:rPr>
              <a:t>전기적 에너지를 역학적 에너지로 바꾸는 장치</a:t>
            </a:r>
            <a:endParaRPr kumimoji="0" lang="en-US" altLang="ko-KR" sz="2100" b="1"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</a:t>
            </a:r>
            <a:r>
              <a:rPr kumimoji="0" lang="en-US" altLang="ko-KR" sz="2100" b="1">
                <a:latin typeface="+mn-ea"/>
                <a:ea typeface="+mn-ea"/>
              </a:rPr>
              <a:t>DC Motor</a:t>
            </a:r>
            <a:r>
              <a:rPr kumimoji="0" lang="ko-KR" altLang="en-US" sz="2100" b="1">
                <a:latin typeface="+mn-ea"/>
                <a:ea typeface="+mn-ea"/>
              </a:rPr>
              <a:t>는 우리말로 직류 전동기</a:t>
            </a:r>
            <a:endParaRPr kumimoji="0" lang="en-US" altLang="ko-KR" sz="2100" b="1">
              <a:latin typeface="+mn-ea"/>
              <a:ea typeface="+mn-ea"/>
            </a:endParaRPr>
          </a:p>
          <a:p>
            <a:pPr>
              <a:defRPr/>
            </a:pP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 </a:t>
            </a:r>
            <a:r>
              <a:rPr kumimoji="0" lang="en-US" altLang="ko-KR" sz="2100" b="1" smtClean="0">
                <a:latin typeface="+mn-ea"/>
                <a:ea typeface="+mn-ea"/>
              </a:rPr>
              <a:t>DC</a:t>
            </a:r>
            <a:r>
              <a:rPr kumimoji="0" lang="ko-KR" altLang="en-US" sz="2100" b="1" smtClean="0">
                <a:latin typeface="+mn-ea"/>
                <a:ea typeface="+mn-ea"/>
              </a:rPr>
              <a:t> 모터 응용분야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</a:t>
            </a:r>
            <a:r>
              <a:rPr lang="ko-KR" altLang="en-US" sz="2100" b="1">
                <a:latin typeface="+mn-ea"/>
                <a:ea typeface="+mn-ea"/>
              </a:rPr>
              <a:t>무선 조종 자동차와 보트</a:t>
            </a:r>
            <a:r>
              <a:rPr lang="en-US" altLang="ko-KR" sz="2100" b="1">
                <a:latin typeface="+mn-ea"/>
                <a:ea typeface="+mn-ea"/>
              </a:rPr>
              <a:t>, </a:t>
            </a:r>
            <a:r>
              <a:rPr lang="ko-KR" altLang="en-US" sz="2100" b="1">
                <a:latin typeface="+mn-ea"/>
                <a:ea typeface="+mn-ea"/>
              </a:rPr>
              <a:t>자동차 창문</a:t>
            </a:r>
            <a:r>
              <a:rPr lang="en-US" altLang="ko-KR" sz="2100" b="1">
                <a:latin typeface="+mn-ea"/>
                <a:ea typeface="+mn-ea"/>
              </a:rPr>
              <a:t>, DVD </a:t>
            </a:r>
            <a:r>
              <a:rPr lang="ko-KR" altLang="en-US" sz="2100" b="1">
                <a:latin typeface="+mn-ea"/>
                <a:ea typeface="+mn-ea"/>
              </a:rPr>
              <a:t>플레이어 등 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100" b="1">
                <a:latin typeface="+mn-ea"/>
                <a:ea typeface="+mn-ea"/>
              </a:rPr>
              <a:t> </a:t>
            </a:r>
            <a:r>
              <a:rPr lang="en-US" altLang="ko-KR" sz="2100" b="1" smtClean="0">
                <a:latin typeface="+mn-ea"/>
                <a:ea typeface="+mn-ea"/>
              </a:rPr>
              <a:t>      </a:t>
            </a:r>
            <a:r>
              <a:rPr lang="ko-KR" altLang="en-US" sz="2100" b="1" smtClean="0">
                <a:latin typeface="+mn-ea"/>
                <a:ea typeface="+mn-ea"/>
              </a:rPr>
              <a:t>다양한 </a:t>
            </a:r>
            <a:r>
              <a:rPr lang="ko-KR" altLang="en-US" sz="2100" b="1">
                <a:latin typeface="+mn-ea"/>
                <a:ea typeface="+mn-ea"/>
              </a:rPr>
              <a:t>장치에서 찾아 볼 수 </a:t>
            </a:r>
            <a:r>
              <a:rPr lang="ko-KR" altLang="en-US" sz="2100" b="1" smtClean="0">
                <a:latin typeface="+mn-ea"/>
                <a:ea typeface="+mn-ea"/>
              </a:rPr>
              <a:t>있다</a:t>
            </a:r>
            <a:r>
              <a:rPr lang="en-US" altLang="ko-KR" sz="2100" b="1" smtClean="0">
                <a:latin typeface="+mn-ea"/>
                <a:ea typeface="+mn-ea"/>
              </a:rPr>
              <a:t>.</a:t>
            </a:r>
            <a:endParaRPr lang="ko-KR" altLang="en-US" sz="2100" b="1">
              <a:latin typeface="+mn-ea"/>
              <a:ea typeface="+mn-ea"/>
            </a:endParaRPr>
          </a:p>
          <a:p>
            <a:pPr>
              <a:defRPr/>
            </a:pP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>
                <a:latin typeface="+mn-ea"/>
                <a:ea typeface="+mn-ea"/>
              </a:rPr>
              <a:t>□ </a:t>
            </a:r>
            <a:r>
              <a:rPr kumimoji="0" lang="en-US" altLang="ko-KR" sz="2100" b="1">
                <a:latin typeface="+mn-ea"/>
                <a:ea typeface="+mn-ea"/>
              </a:rPr>
              <a:t>DC</a:t>
            </a:r>
            <a:r>
              <a:rPr kumimoji="0" lang="ko-KR" altLang="en-US" sz="2100" b="1">
                <a:latin typeface="+mn-ea"/>
                <a:ea typeface="+mn-ea"/>
              </a:rPr>
              <a:t> 모터 </a:t>
            </a:r>
            <a:r>
              <a:rPr kumimoji="0" lang="ko-KR" altLang="en-US" sz="2100" b="1" smtClean="0">
                <a:latin typeface="+mn-ea"/>
                <a:ea typeface="+mn-ea"/>
              </a:rPr>
              <a:t>사용방법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</a:t>
            </a:r>
            <a:r>
              <a:rPr lang="ko-KR" altLang="en-US" sz="2100" b="1">
                <a:latin typeface="+mn-ea"/>
                <a:ea typeface="+mn-ea"/>
              </a:rPr>
              <a:t>모터에 권장 이상의 전압을 가하면 모터의 코일이 </a:t>
            </a:r>
            <a:r>
              <a:rPr lang="ko-KR" altLang="en-US" sz="2100" b="1" smtClean="0">
                <a:latin typeface="+mn-ea"/>
                <a:ea typeface="+mn-ea"/>
              </a:rPr>
              <a:t>손상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</a:t>
            </a:r>
            <a:r>
              <a:rPr lang="ko-KR" altLang="en-US" sz="2100" b="1">
                <a:latin typeface="+mn-ea"/>
                <a:ea typeface="+mn-ea"/>
              </a:rPr>
              <a:t>너무 적은 전류는 모터를 구동 할 수 없다</a:t>
            </a:r>
            <a:r>
              <a:rPr lang="en-US" altLang="ko-KR" sz="2100" b="1" smtClean="0">
                <a:latin typeface="+mn-ea"/>
                <a:ea typeface="+mn-ea"/>
              </a:rPr>
              <a:t>.</a:t>
            </a:r>
            <a:endParaRPr lang="en-US" altLang="ko-KR" sz="2100" b="1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</a:t>
            </a:r>
            <a:r>
              <a:rPr lang="ko-KR" altLang="en-US" sz="2100" b="1">
                <a:latin typeface="+mn-ea"/>
                <a:ea typeface="+mn-ea"/>
              </a:rPr>
              <a:t>정회전과 역회전이 </a:t>
            </a:r>
            <a:r>
              <a:rPr lang="ko-KR" altLang="en-US" sz="2100" b="1" smtClean="0">
                <a:latin typeface="+mn-ea"/>
                <a:ea typeface="+mn-ea"/>
              </a:rPr>
              <a:t>가능</a:t>
            </a:r>
            <a:endParaRPr lang="ko-KR" altLang="en-US" sz="2100" b="1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</a:t>
            </a:r>
            <a:r>
              <a:rPr lang="en-US" altLang="ko-KR" sz="2100" b="1">
                <a:latin typeface="+mn-ea"/>
                <a:ea typeface="+mn-ea"/>
              </a:rPr>
              <a:t>DC</a:t>
            </a:r>
            <a:r>
              <a:rPr lang="ko-KR" altLang="en-US" sz="2100" b="1">
                <a:latin typeface="+mn-ea"/>
                <a:ea typeface="+mn-ea"/>
              </a:rPr>
              <a:t>모터에서는 역회전을 하려면 연결된 전원 선을 반대로 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100" b="1">
                <a:latin typeface="+mn-ea"/>
                <a:ea typeface="+mn-ea"/>
              </a:rPr>
              <a:t> </a:t>
            </a:r>
            <a:r>
              <a:rPr lang="en-US" altLang="ko-KR" sz="2100" b="1" smtClean="0">
                <a:latin typeface="+mn-ea"/>
                <a:ea typeface="+mn-ea"/>
              </a:rPr>
              <a:t>      </a:t>
            </a:r>
            <a:r>
              <a:rPr lang="ko-KR" altLang="en-US" sz="2100" b="1" smtClean="0">
                <a:latin typeface="+mn-ea"/>
                <a:ea typeface="+mn-ea"/>
              </a:rPr>
              <a:t>연결해 </a:t>
            </a:r>
            <a:r>
              <a:rPr lang="ko-KR" altLang="en-US" sz="2100" b="1">
                <a:latin typeface="+mn-ea"/>
                <a:ea typeface="+mn-ea"/>
              </a:rPr>
              <a:t>주면 된다</a:t>
            </a:r>
            <a:r>
              <a:rPr lang="en-US" altLang="ko-KR" sz="2100" b="1" smtClean="0">
                <a:latin typeface="+mn-ea"/>
                <a:ea typeface="+mn-ea"/>
              </a:rPr>
              <a:t>.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</a:t>
            </a:r>
            <a:r>
              <a:rPr kumimoji="0" lang="ko-KR" altLang="en-US" sz="2100" b="1">
                <a:latin typeface="+mn-ea"/>
                <a:ea typeface="+mn-ea"/>
              </a:rPr>
              <a:t>□ </a:t>
            </a:r>
            <a:r>
              <a:rPr lang="ko-KR" altLang="en-US" sz="2100" b="1">
                <a:latin typeface="+mn-ea"/>
                <a:ea typeface="+mn-ea"/>
              </a:rPr>
              <a:t>작은 모터로 큰 힘을 내려고 하면 기어 박스를 </a:t>
            </a:r>
            <a:r>
              <a:rPr lang="ko-KR" altLang="en-US" sz="2100" b="1" smtClean="0">
                <a:latin typeface="+mn-ea"/>
                <a:ea typeface="+mn-ea"/>
              </a:rPr>
              <a:t>사용</a:t>
            </a:r>
            <a:endParaRPr lang="ko-KR" altLang="en-US" sz="2100" b="1">
              <a:latin typeface="+mn-ea"/>
              <a:ea typeface="+mn-ea"/>
            </a:endParaRPr>
          </a:p>
        </p:txBody>
      </p:sp>
      <p:sp>
        <p:nvSpPr>
          <p:cNvPr id="139303" name="Rectangle 1"/>
          <p:cNvSpPr>
            <a:spLocks noChangeArrowheads="1"/>
          </p:cNvSpPr>
          <p:nvPr/>
        </p:nvSpPr>
        <p:spPr bwMode="auto">
          <a:xfrm>
            <a:off x="1903413" y="33401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930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71437"/>
            <a:ext cx="2146945" cy="11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FD609-879D-4829-B214-F22FFCDE8485}" type="slidenum">
              <a:rPr lang="ko-KR" altLang="en-US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14029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29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2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29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2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29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2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29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0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0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0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0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0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0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1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1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18" name="Rectangle 6"/>
          <p:cNvSpPr>
            <a:spLocks noChangeArrowheads="1"/>
          </p:cNvSpPr>
          <p:nvPr/>
        </p:nvSpPr>
        <p:spPr bwMode="auto">
          <a:xfrm>
            <a:off x="1908175" y="3706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2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L293B </a:t>
            </a:r>
            <a:r>
              <a:rPr lang="ko-KR" altLang="en-US" sz="2800" b="1" smtClean="0">
                <a:latin typeface="+mn-ea"/>
                <a:ea typeface="+mn-ea"/>
              </a:rPr>
              <a:t>모터 드라이버 </a:t>
            </a:r>
            <a:r>
              <a:rPr lang="en-US" altLang="ko-KR" sz="2800" b="1" smtClean="0">
                <a:latin typeface="+mn-ea"/>
                <a:ea typeface="+mn-ea"/>
              </a:rPr>
              <a:t>IC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403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kumimoji="0" lang="ko-KR" altLang="en-US" sz="2100" b="1">
                <a:latin typeface="+mn-ea"/>
                <a:ea typeface="+mn-ea"/>
              </a:rPr>
              <a:t>□ </a:t>
            </a:r>
            <a:r>
              <a:rPr kumimoji="0" lang="en-US" altLang="ko-KR" sz="2100" b="1" smtClean="0">
                <a:latin typeface="+mn-ea"/>
                <a:ea typeface="+mn-ea"/>
              </a:rPr>
              <a:t>L293B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</a:t>
            </a:r>
            <a:r>
              <a:rPr lang="ko-KR" altLang="en-US" sz="2100" b="1">
                <a:latin typeface="+mn-ea"/>
                <a:ea typeface="+mn-ea"/>
              </a:rPr>
              <a:t>정회전과 </a:t>
            </a:r>
            <a:r>
              <a:rPr lang="ko-KR" altLang="en-US" sz="2100" b="1" smtClean="0">
                <a:latin typeface="+mn-ea"/>
                <a:ea typeface="+mn-ea"/>
              </a:rPr>
              <a:t>역회전을 쉽게 </a:t>
            </a:r>
            <a:r>
              <a:rPr lang="ko-KR" altLang="en-US" sz="2100" b="1">
                <a:latin typeface="+mn-ea"/>
                <a:ea typeface="+mn-ea"/>
              </a:rPr>
              <a:t>위해서 </a:t>
            </a:r>
            <a:r>
              <a:rPr lang="en-US" altLang="ko-KR" sz="2100" b="1">
                <a:latin typeface="+mn-ea"/>
                <a:ea typeface="+mn-ea"/>
              </a:rPr>
              <a:t>L293B </a:t>
            </a:r>
            <a:r>
              <a:rPr lang="ko-KR" altLang="en-US" sz="2100" b="1">
                <a:latin typeface="+mn-ea"/>
                <a:ea typeface="+mn-ea"/>
              </a:rPr>
              <a:t>모터 구동 </a:t>
            </a:r>
            <a:r>
              <a:rPr lang="en-US" altLang="ko-KR" sz="2100" b="1" smtClean="0">
                <a:latin typeface="+mn-ea"/>
                <a:ea typeface="+mn-ea"/>
              </a:rPr>
              <a:t>IC</a:t>
            </a:r>
            <a:r>
              <a:rPr lang="ko-KR" altLang="en-US" sz="2100" b="1">
                <a:latin typeface="+mn-ea"/>
                <a:ea typeface="+mn-ea"/>
              </a:rPr>
              <a:t>를 </a:t>
            </a:r>
            <a:r>
              <a:rPr lang="ko-KR" altLang="en-US" sz="2100" b="1" smtClean="0">
                <a:latin typeface="+mn-ea"/>
                <a:ea typeface="+mn-ea"/>
              </a:rPr>
              <a:t>사용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</a:t>
            </a:r>
            <a:r>
              <a:rPr lang="ko-KR" altLang="en-US" sz="2100" b="1" smtClean="0">
                <a:latin typeface="+mn-ea"/>
                <a:ea typeface="+mn-ea"/>
              </a:rPr>
              <a:t>모터를 </a:t>
            </a:r>
            <a:r>
              <a:rPr lang="en-US" altLang="ko-KR" sz="2100" b="1">
                <a:latin typeface="+mn-ea"/>
                <a:ea typeface="+mn-ea"/>
              </a:rPr>
              <a:t>2</a:t>
            </a:r>
            <a:r>
              <a:rPr lang="ko-KR" altLang="en-US" sz="2100" b="1">
                <a:latin typeface="+mn-ea"/>
                <a:ea typeface="+mn-ea"/>
              </a:rPr>
              <a:t>개까지 구동할 수 있다</a:t>
            </a:r>
            <a:r>
              <a:rPr lang="en-US" altLang="ko-KR" sz="2100" b="1" smtClean="0">
                <a:latin typeface="+mn-ea"/>
                <a:ea typeface="+mn-ea"/>
              </a:rPr>
              <a:t>.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</a:t>
            </a:r>
            <a:r>
              <a:rPr kumimoji="0" lang="ko-KR" altLang="en-US" sz="2100" b="1">
                <a:latin typeface="+mn-ea"/>
                <a:ea typeface="+mn-ea"/>
              </a:rPr>
              <a:t>□ </a:t>
            </a:r>
            <a:r>
              <a:rPr lang="ko-KR" altLang="en-US" sz="2100" b="1">
                <a:latin typeface="+mn-ea"/>
                <a:ea typeface="+mn-ea"/>
              </a:rPr>
              <a:t>각 채널당 최대 </a:t>
            </a:r>
            <a:r>
              <a:rPr lang="en-US" altLang="ko-KR" sz="2100" b="1">
                <a:latin typeface="+mn-ea"/>
                <a:ea typeface="+mn-ea"/>
              </a:rPr>
              <a:t>1A</a:t>
            </a:r>
            <a:r>
              <a:rPr lang="ko-KR" altLang="en-US" sz="2100" b="1">
                <a:latin typeface="+mn-ea"/>
                <a:ea typeface="+mn-ea"/>
              </a:rPr>
              <a:t>의 전류를 </a:t>
            </a:r>
            <a:r>
              <a:rPr lang="ko-KR" altLang="en-US" sz="2100" b="1" smtClean="0">
                <a:latin typeface="+mn-ea"/>
                <a:ea typeface="+mn-ea"/>
              </a:rPr>
              <a:t>공급</a:t>
            </a:r>
            <a:endParaRPr lang="ko-KR" altLang="en-US" sz="2100" b="1">
              <a:latin typeface="+mn-ea"/>
              <a:ea typeface="+mn-ea"/>
            </a:endParaRPr>
          </a:p>
        </p:txBody>
      </p:sp>
      <p:sp>
        <p:nvSpPr>
          <p:cNvPr id="140327" name="Rectangle 1"/>
          <p:cNvSpPr>
            <a:spLocks noChangeArrowheads="1"/>
          </p:cNvSpPr>
          <p:nvPr/>
        </p:nvSpPr>
        <p:spPr bwMode="auto">
          <a:xfrm>
            <a:off x="1903413" y="33401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3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40330" name="_x247077944" descr="EMB00001de003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565400"/>
            <a:ext cx="4464050" cy="339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3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050C77-2127-4703-94F9-3A515DD39121}" type="slidenum">
              <a:rPr lang="ko-KR" altLang="en-US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1413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2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3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3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38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4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4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4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4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4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L293B </a:t>
            </a:r>
            <a:r>
              <a:rPr lang="ko-KR" altLang="en-US" sz="2800" b="1" smtClean="0">
                <a:latin typeface="+mn-ea"/>
                <a:ea typeface="+mn-ea"/>
              </a:rPr>
              <a:t>모터 드라이버 </a:t>
            </a:r>
            <a:r>
              <a:rPr lang="en-US" altLang="ko-KR" sz="2800" b="1" smtClean="0">
                <a:latin typeface="+mn-ea"/>
                <a:ea typeface="+mn-ea"/>
              </a:rPr>
              <a:t>IC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4134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49" name="Rectangle 1"/>
          <p:cNvSpPr>
            <a:spLocks noChangeArrowheads="1"/>
          </p:cNvSpPr>
          <p:nvPr/>
        </p:nvSpPr>
        <p:spPr bwMode="auto">
          <a:xfrm>
            <a:off x="1903413" y="33401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135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68313" y="1125538"/>
          <a:ext cx="8135937" cy="5111750"/>
        </p:xfrm>
        <a:graphic>
          <a:graphicData uri="http://schemas.openxmlformats.org/drawingml/2006/table">
            <a:tbl>
              <a:tblPr/>
              <a:tblGrid>
                <a:gridCol w="115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6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748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핀 번호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핀 설명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688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Motor1 Enable</a:t>
                      </a:r>
                    </a:p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모터의 경우 모터 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번의 회전 속도를 결정</a:t>
                      </a:r>
                    </a:p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- 1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핀을 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HIGH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주면 최대의 회전 속도를 내고 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PWM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ko-KR" alt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</a:t>
                      </a:r>
                      <a:endParaRPr lang="en-US" altLang="ko-KR" sz="1800" b="1" kern="0" spc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하여 </a:t>
                      </a:r>
                      <a:r>
                        <a:rPr lang="en-US" altLang="ko-KR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AnalogWrite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핀번호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128) 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함수를 사용하면 모터의 </a:t>
                      </a:r>
                      <a:endParaRPr lang="en-US" altLang="ko-KR" sz="1800" b="1" kern="0" spc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회전속도를 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50%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</a:t>
                      </a:r>
                      <a:r>
                        <a:rPr lang="ko-KR" alt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조정할 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 있다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- 1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핀을 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LOW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주면 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모터가 동작하지 않는다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314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모터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Input 1-1</a:t>
                      </a:r>
                      <a:endParaRPr lang="ko-KR" altLang="en-US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Input 1-1, Input 1-2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번 모터의 회전 방향을 결정 한다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Input 1-1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HIGH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 주고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Input 1-2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LOW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 설정 하면 정 </a:t>
                      </a:r>
                      <a:endParaRPr lang="en-US" altLang="ko-KR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방향으로 모터가 움직이고 반대로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Input 1-1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LOW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 주고 </a:t>
                      </a:r>
                      <a:endParaRPr lang="en-US" altLang="ko-KR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Input 1-2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HIGH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 설정하면 역 방향으로 모터가 움직인다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</a:t>
                      </a:r>
                      <a:endParaRPr lang="en-US" altLang="ko-KR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것을 표로 정리해 보자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base" latinLnBrk="1"/>
                      <a:endParaRPr lang="ko-KR" altLang="en-US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1364" name="Rectangle 3"/>
          <p:cNvSpPr>
            <a:spLocks noChangeArrowheads="1"/>
          </p:cNvSpPr>
          <p:nvPr/>
        </p:nvSpPr>
        <p:spPr bwMode="auto">
          <a:xfrm>
            <a:off x="1908175" y="29733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868488" y="5013325"/>
          <a:ext cx="6735762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5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모터 회전 방향</a:t>
                      </a:r>
                    </a:p>
                  </a:txBody>
                  <a:tcPr marL="91432" marR="91432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Input</a:t>
                      </a:r>
                      <a:r>
                        <a:rPr lang="en-US" altLang="ko-KR" sz="1800" b="1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1-1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2" marR="91432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Input 1-2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2" marR="91432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정방향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2" marR="91432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2" marR="91432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LOW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2" marR="91432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역방향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2" marR="91432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LOW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2" marR="91432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HIGH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2" marR="91432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0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392A97-1C39-41CD-9366-C3A7597101AF}" type="slidenum">
              <a:rPr lang="ko-KR" altLang="en-US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1423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4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4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4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4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4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4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4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5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5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5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5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5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6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6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6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6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6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L293B </a:t>
            </a:r>
            <a:r>
              <a:rPr lang="ko-KR" altLang="en-US" sz="2800" b="1" smtClean="0">
                <a:latin typeface="+mn-ea"/>
                <a:ea typeface="+mn-ea"/>
              </a:rPr>
              <a:t>모터 드라이버 </a:t>
            </a:r>
            <a:r>
              <a:rPr lang="en-US" altLang="ko-KR" sz="2800" b="1" smtClean="0">
                <a:latin typeface="+mn-ea"/>
                <a:ea typeface="+mn-ea"/>
              </a:rPr>
              <a:t>IC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423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73" name="Rectangle 1"/>
          <p:cNvSpPr>
            <a:spLocks noChangeArrowheads="1"/>
          </p:cNvSpPr>
          <p:nvPr/>
        </p:nvSpPr>
        <p:spPr bwMode="auto">
          <a:xfrm>
            <a:off x="1903413" y="33401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37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68313" y="1125538"/>
          <a:ext cx="8135937" cy="5221289"/>
        </p:xfrm>
        <a:graphic>
          <a:graphicData uri="http://schemas.openxmlformats.org/drawingml/2006/table">
            <a:tbl>
              <a:tblPr/>
              <a:tblGrid>
                <a:gridCol w="115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6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532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핀 번호</a:t>
                      </a:r>
                    </a:p>
                  </a:txBody>
                  <a:tcPr marT="45710" marB="4571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핀 설명</a:t>
                      </a:r>
                    </a:p>
                  </a:txBody>
                  <a:tcPr marT="45710" marB="45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679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모터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Output 1-1</a:t>
                      </a:r>
                      <a:endParaRPr lang="ko-KR" altLang="en-US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Output 1-2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핀과 함께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DC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모터에 있는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개의선중 한쪽에 연결</a:t>
                      </a:r>
                      <a:endParaRPr lang="ko-KR" altLang="en-US" sz="1800" b="1" kern="12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10" marB="457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092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4,5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fontAlgn="base" latinLnBrk="1">
                        <a:buFontTx/>
                        <a:buNone/>
                      </a:pP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GND</a:t>
                      </a:r>
                      <a:endParaRPr lang="ko-KR" altLang="en-US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10" marB="4571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466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모터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Output 1-2</a:t>
                      </a:r>
                      <a:endParaRPr lang="ko-KR" altLang="en-US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Output 1-1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핀과 함께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DC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모터에 있는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개의선중 한쪽에 연결</a:t>
                      </a:r>
                    </a:p>
                  </a:txBody>
                  <a:tcPr marT="45710" marB="4571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60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모터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Input 1-2</a:t>
                      </a:r>
                      <a:endParaRPr lang="ko-KR" altLang="en-US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Input 1-1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참조</a:t>
                      </a:r>
                    </a:p>
                  </a:txBody>
                  <a:tcPr marT="45710" marB="4571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092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모터 구동 전원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36V )</a:t>
                      </a:r>
                      <a:endParaRPr lang="ko-KR" altLang="en-US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10" marB="4571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092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9,10,11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Motor1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참조</a:t>
                      </a:r>
                    </a:p>
                  </a:txBody>
                  <a:tcPr marT="45710" marB="4571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092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12,13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GND</a:t>
                      </a:r>
                    </a:p>
                  </a:txBody>
                  <a:tcPr marT="45710" marB="4571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092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14,15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Motor1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참조</a:t>
                      </a:r>
                      <a:endParaRPr lang="en-US" altLang="ko-KR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10" marB="4571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092"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모터 구동 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IC </a:t>
                      </a:r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구동 전원</a:t>
                      </a:r>
                      <a:r>
                        <a:rPr lang="en-US" altLang="ko-KR" sz="1800" b="1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( 4.5 ~ 36V )</a:t>
                      </a:r>
                      <a:endParaRPr lang="ko-KR" altLang="en-US" sz="1800" b="1" kern="120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10" marB="4571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14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0648"/>
            <a:ext cx="7200800" cy="617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66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300038"/>
            <a:ext cx="6362700" cy="625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4499992" y="1873399"/>
            <a:ext cx="0" cy="216024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93493" y="3211835"/>
            <a:ext cx="0" cy="4320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644008" y="2060848"/>
            <a:ext cx="0" cy="1800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93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D0E84B-BC96-44FF-AA8A-AB85CB49DED4}" type="slidenum">
              <a:rPr lang="ko-KR" altLang="en-US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464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4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4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4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4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4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4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4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4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4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5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5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5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5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5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58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6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6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6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6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646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68313" y="1125538"/>
            <a:ext cx="3095575" cy="5447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b="1" dirty="0" smtClean="0">
                <a:ea typeface="굴림" pitchFamily="50" charset="-127"/>
              </a:rPr>
              <a:t>#</a:t>
            </a:r>
            <a:r>
              <a:rPr lang="en-US" altLang="ko-KR" sz="1200" b="1" dirty="0">
                <a:ea typeface="굴림" pitchFamily="50" charset="-127"/>
              </a:rPr>
              <a:t>define motor1EnablePin 9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#define motor1_1        2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#define motor1_2        4</a:t>
            </a:r>
          </a:p>
          <a:p>
            <a:pPr latinLnBrk="0">
              <a:defRPr/>
            </a:pPr>
            <a:endParaRPr lang="en-US" altLang="ko-KR" sz="1200" b="1" dirty="0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void setup()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{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pinMode</a:t>
            </a:r>
            <a:r>
              <a:rPr lang="en-US" altLang="ko-KR" sz="1200" b="1" dirty="0">
                <a:ea typeface="굴림" pitchFamily="50" charset="-127"/>
              </a:rPr>
              <a:t>(motor1_1, OUTPUT);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pinMode</a:t>
            </a:r>
            <a:r>
              <a:rPr lang="en-US" altLang="ko-KR" sz="1200" b="1" dirty="0">
                <a:ea typeface="굴림" pitchFamily="50" charset="-127"/>
              </a:rPr>
              <a:t>(motor1_2, OUTPUT);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analogWrite</a:t>
            </a:r>
            <a:r>
              <a:rPr lang="en-US" altLang="ko-KR" sz="1200" b="1" dirty="0">
                <a:ea typeface="굴림" pitchFamily="50" charset="-127"/>
              </a:rPr>
              <a:t>(motor1EnablePin, 0);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}</a:t>
            </a:r>
          </a:p>
          <a:p>
            <a:pPr latinLnBrk="0">
              <a:defRPr/>
            </a:pPr>
            <a:endParaRPr lang="en-US" altLang="ko-KR" sz="1200" b="1" dirty="0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void loop()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{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digitalWrite</a:t>
            </a:r>
            <a:r>
              <a:rPr lang="en-US" altLang="ko-KR" sz="1200" b="1" dirty="0">
                <a:ea typeface="굴림" pitchFamily="50" charset="-127"/>
              </a:rPr>
              <a:t>(motor1_1, HIGH);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digitalWrite</a:t>
            </a:r>
            <a:r>
              <a:rPr lang="en-US" altLang="ko-KR" sz="1200" b="1" dirty="0">
                <a:ea typeface="굴림" pitchFamily="50" charset="-127"/>
              </a:rPr>
              <a:t>(motor1_2, LOW);  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analogWrite</a:t>
            </a:r>
            <a:r>
              <a:rPr lang="en-US" altLang="ko-KR" sz="1200" b="1" dirty="0">
                <a:ea typeface="굴림" pitchFamily="50" charset="-127"/>
              </a:rPr>
              <a:t>(motor1EnablePin, 1023);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delay(2000);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analogWrite</a:t>
            </a:r>
            <a:r>
              <a:rPr lang="en-US" altLang="ko-KR" sz="1200" b="1" dirty="0">
                <a:ea typeface="굴림" pitchFamily="50" charset="-127"/>
              </a:rPr>
              <a:t>(motor1EnablePin, 50);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analogWrite</a:t>
            </a:r>
            <a:r>
              <a:rPr lang="en-US" altLang="ko-KR" sz="1200" b="1" dirty="0">
                <a:ea typeface="굴림" pitchFamily="50" charset="-127"/>
              </a:rPr>
              <a:t>(motor1EnablePin, 0);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delay(1000);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digitalWrite</a:t>
            </a:r>
            <a:r>
              <a:rPr lang="en-US" altLang="ko-KR" sz="1200" b="1" dirty="0">
                <a:ea typeface="굴림" pitchFamily="50" charset="-127"/>
              </a:rPr>
              <a:t>(motor1_1, LOW);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digitalWrite</a:t>
            </a:r>
            <a:r>
              <a:rPr lang="en-US" altLang="ko-KR" sz="1200" b="1" dirty="0">
                <a:ea typeface="굴림" pitchFamily="50" charset="-127"/>
              </a:rPr>
              <a:t>(motor1_2, HIGH);  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analogWrite</a:t>
            </a:r>
            <a:r>
              <a:rPr lang="en-US" altLang="ko-KR" sz="1200" b="1" dirty="0">
                <a:ea typeface="굴림" pitchFamily="50" charset="-127"/>
              </a:rPr>
              <a:t>(motor1EnablePin, </a:t>
            </a:r>
            <a:r>
              <a:rPr lang="en-US" altLang="ko-KR" sz="1200" b="1" dirty="0" smtClean="0">
                <a:ea typeface="굴림" pitchFamily="50" charset="-127"/>
              </a:rPr>
              <a:t>1023);</a:t>
            </a:r>
            <a:endParaRPr lang="en-US" altLang="ko-KR" sz="1200" b="1" dirty="0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delay(2000);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analogWrite</a:t>
            </a:r>
            <a:r>
              <a:rPr lang="en-US" altLang="ko-KR" sz="1200" b="1" dirty="0">
                <a:ea typeface="굴림" pitchFamily="50" charset="-127"/>
              </a:rPr>
              <a:t>(motor1EnablePin, 50);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</a:t>
            </a:r>
            <a:r>
              <a:rPr lang="en-US" altLang="ko-KR" sz="1200" b="1" dirty="0" err="1">
                <a:ea typeface="굴림" pitchFamily="50" charset="-127"/>
              </a:rPr>
              <a:t>analogWrite</a:t>
            </a:r>
            <a:r>
              <a:rPr lang="en-US" altLang="ko-KR" sz="1200" b="1" dirty="0">
                <a:ea typeface="굴림" pitchFamily="50" charset="-127"/>
              </a:rPr>
              <a:t>(motor1EnablePin, 0);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  delay(1000);  </a:t>
            </a:r>
          </a:p>
          <a:p>
            <a:pPr latinLnBrk="0">
              <a:defRPr/>
            </a:pPr>
            <a:r>
              <a:rPr lang="en-US" altLang="ko-KR" sz="1200" b="1" dirty="0">
                <a:ea typeface="굴림" pitchFamily="50" charset="-127"/>
              </a:rPr>
              <a:t>}</a:t>
            </a:r>
          </a:p>
        </p:txBody>
      </p:sp>
      <p:sp>
        <p:nvSpPr>
          <p:cNvPr id="42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dirty="0" smtClean="0">
                <a:latin typeface="+mn-ea"/>
                <a:ea typeface="+mn-ea"/>
              </a:rPr>
              <a:t>Program Code</a:t>
            </a:r>
            <a:endParaRPr lang="ko-KR" altLang="en-US" sz="2800" b="1" dirty="0">
              <a:latin typeface="+mn-ea"/>
              <a:ea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125538"/>
            <a:ext cx="4464496" cy="557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9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931EC-7C42-4262-AE3C-23C3A536241C}" type="slidenum">
              <a:rPr lang="ko-KR" altLang="en-US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14848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 err="1" smtClean="0">
                <a:latin typeface="+mn-ea"/>
                <a:ea typeface="+mn-ea"/>
              </a:rPr>
              <a:t>스텝핑</a:t>
            </a:r>
            <a:r>
              <a:rPr lang="en-US" altLang="ko-KR" sz="2800" b="1" dirty="0" smtClean="0">
                <a:latin typeface="+mn-ea"/>
                <a:ea typeface="+mn-ea"/>
              </a:rPr>
              <a:t> </a:t>
            </a:r>
            <a:r>
              <a:rPr lang="ko-KR" altLang="en-US" sz="2800" b="1" dirty="0" smtClean="0">
                <a:latin typeface="+mn-ea"/>
                <a:ea typeface="+mn-ea"/>
              </a:rPr>
              <a:t>모터</a:t>
            </a:r>
            <a:endParaRPr lang="ko-KR" altLang="en-US" sz="2800" b="1" dirty="0">
              <a:latin typeface="+mn-ea"/>
              <a:ea typeface="+mn-ea"/>
            </a:endParaRPr>
          </a:p>
        </p:txBody>
      </p:sp>
      <p:sp>
        <p:nvSpPr>
          <p:cNvPr id="1485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571500" indent="-285750">
              <a:buFont typeface="Arial" panose="020B0604020202020204" pitchFamily="34" charset="0"/>
              <a:buChar char="•"/>
            </a:pPr>
            <a:r>
              <a:rPr kumimoji="0" lang="ko-KR" altLang="en-US" sz="1600" b="1" dirty="0" smtClean="0">
                <a:latin typeface="+mn-ea"/>
              </a:rPr>
              <a:t>스텝모터는 </a:t>
            </a:r>
            <a:r>
              <a:rPr kumimoji="0" lang="ko-KR" altLang="en-US" sz="1600" b="1" dirty="0" err="1">
                <a:latin typeface="+mn-ea"/>
              </a:rPr>
              <a:t>서보모터같이</a:t>
            </a:r>
            <a:r>
              <a:rPr kumimoji="0" lang="ko-KR" altLang="en-US" sz="1600" b="1" dirty="0">
                <a:latin typeface="+mn-ea"/>
              </a:rPr>
              <a:t> 일정 전압을 입력시켜야 회전하는 것이 아니라 펄스로 인해 동작을 하며</a:t>
            </a:r>
            <a:r>
              <a:rPr kumimoji="0" lang="en-US" altLang="ko-KR" sz="1600" b="1" dirty="0">
                <a:latin typeface="+mn-ea"/>
              </a:rPr>
              <a:t>, Resolution </a:t>
            </a:r>
            <a:r>
              <a:rPr kumimoji="0" lang="ko-KR" altLang="en-US" sz="1600" b="1" dirty="0">
                <a:latin typeface="+mn-ea"/>
              </a:rPr>
              <a:t>에 따라 다르지만 만약 </a:t>
            </a:r>
            <a:r>
              <a:rPr kumimoji="0" lang="en-US" altLang="ko-KR" sz="1600" b="1" dirty="0">
                <a:latin typeface="+mn-ea"/>
              </a:rPr>
              <a:t>10</a:t>
            </a:r>
            <a:r>
              <a:rPr kumimoji="0" lang="ko-KR" altLang="en-US" sz="1600" b="1" dirty="0">
                <a:latin typeface="+mn-ea"/>
              </a:rPr>
              <a:t>도짜리면</a:t>
            </a:r>
            <a:r>
              <a:rPr kumimoji="0" lang="en-US" altLang="ko-KR" sz="1600" b="1" dirty="0">
                <a:latin typeface="+mn-ea"/>
              </a:rPr>
              <a:t>, </a:t>
            </a:r>
            <a:r>
              <a:rPr kumimoji="0" lang="ko-KR" altLang="en-US" sz="1600" b="1" dirty="0" err="1">
                <a:latin typeface="+mn-ea"/>
              </a:rPr>
              <a:t>한펄스에</a:t>
            </a:r>
            <a:r>
              <a:rPr kumimoji="0" lang="ko-KR" altLang="en-US" sz="1600" b="1" dirty="0">
                <a:latin typeface="+mn-ea"/>
              </a:rPr>
              <a:t> </a:t>
            </a:r>
            <a:r>
              <a:rPr kumimoji="0" lang="en-US" altLang="ko-KR" sz="1600" b="1" dirty="0">
                <a:latin typeface="+mn-ea"/>
              </a:rPr>
              <a:t>10</a:t>
            </a:r>
            <a:r>
              <a:rPr kumimoji="0" lang="ko-KR" altLang="en-US" sz="1600" b="1" dirty="0">
                <a:latin typeface="+mn-ea"/>
              </a:rPr>
              <a:t>도가 회전이 됩니다</a:t>
            </a:r>
            <a:r>
              <a:rPr kumimoji="0" lang="en-US" altLang="ko-KR" sz="1600" b="1" dirty="0">
                <a:latin typeface="+mn-ea"/>
              </a:rPr>
              <a:t>.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kumimoji="0" lang="ko-KR" altLang="en-US" sz="1600" b="1" dirty="0">
                <a:latin typeface="+mn-ea"/>
              </a:rPr>
              <a:t>스텝모터의 장점은 펄스에 의해 회전이 결정되므로 제어가 쉽습니다</a:t>
            </a:r>
            <a:r>
              <a:rPr kumimoji="0" lang="en-US" altLang="ko-KR" sz="1600" b="1" dirty="0">
                <a:latin typeface="+mn-ea"/>
              </a:rPr>
              <a:t>.</a:t>
            </a:r>
            <a:br>
              <a:rPr kumimoji="0" lang="en-US" altLang="ko-KR" sz="1600" b="1" dirty="0">
                <a:latin typeface="+mn-ea"/>
              </a:rPr>
            </a:br>
            <a:r>
              <a:rPr kumimoji="0" lang="ko-KR" altLang="en-US" sz="1600" b="1" dirty="0">
                <a:latin typeface="+mn-ea"/>
              </a:rPr>
              <a:t>하지만 </a:t>
            </a:r>
            <a:r>
              <a:rPr kumimoji="0" lang="ko-KR" altLang="en-US" sz="1600" b="1" dirty="0" err="1">
                <a:latin typeface="+mn-ea"/>
              </a:rPr>
              <a:t>서보모터보다</a:t>
            </a:r>
            <a:r>
              <a:rPr kumimoji="0" lang="ko-KR" altLang="en-US" sz="1600" b="1" dirty="0">
                <a:latin typeface="+mn-ea"/>
              </a:rPr>
              <a:t> 토크가 작아서 강한 회전력을 필요로 하는 곳에는 </a:t>
            </a:r>
            <a:r>
              <a:rPr kumimoji="0" lang="ko-KR" altLang="en-US" sz="1600" b="1" dirty="0" err="1">
                <a:latin typeface="+mn-ea"/>
              </a:rPr>
              <a:t>서보모터를</a:t>
            </a:r>
            <a:r>
              <a:rPr kumimoji="0" lang="ko-KR" altLang="en-US" sz="1600" b="1" dirty="0">
                <a:latin typeface="+mn-ea"/>
              </a:rPr>
              <a:t> </a:t>
            </a:r>
            <a:r>
              <a:rPr kumimoji="0" lang="ko-KR" altLang="en-US" sz="1600" b="1" dirty="0" err="1">
                <a:latin typeface="+mn-ea"/>
              </a:rPr>
              <a:t>사용하는게</a:t>
            </a:r>
            <a:r>
              <a:rPr kumimoji="0" lang="ko-KR" altLang="en-US" sz="1600" b="1" dirty="0">
                <a:latin typeface="+mn-ea"/>
              </a:rPr>
              <a:t> 좋습니다</a:t>
            </a:r>
            <a:r>
              <a:rPr kumimoji="0" lang="en-US" altLang="ko-KR" sz="1600" b="1" dirty="0">
                <a:latin typeface="+mn-ea"/>
              </a:rPr>
              <a:t>.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kumimoji="0" lang="ko-KR" altLang="en-US" sz="1600" b="1" dirty="0">
                <a:latin typeface="+mn-ea"/>
              </a:rPr>
              <a:t>모터의 속도가 빠른데 토크가 작으면</a:t>
            </a:r>
            <a:r>
              <a:rPr kumimoji="0" lang="en-US" altLang="ko-KR" sz="1600" b="1" dirty="0">
                <a:latin typeface="+mn-ea"/>
              </a:rPr>
              <a:t>, </a:t>
            </a:r>
            <a:r>
              <a:rPr kumimoji="0" lang="ko-KR" altLang="en-US" sz="1600" b="1" dirty="0">
                <a:latin typeface="+mn-ea"/>
              </a:rPr>
              <a:t>토크가 떨어지고 </a:t>
            </a:r>
            <a:r>
              <a:rPr kumimoji="0" lang="ko-KR" altLang="en-US" sz="1600" b="1" dirty="0" err="1">
                <a:latin typeface="+mn-ea"/>
              </a:rPr>
              <a:t>탈조현상이</a:t>
            </a:r>
            <a:r>
              <a:rPr kumimoji="0" lang="ko-KR" altLang="en-US" sz="1600" b="1" dirty="0">
                <a:latin typeface="+mn-ea"/>
              </a:rPr>
              <a:t> 일어나게 됩니다</a:t>
            </a:r>
            <a:r>
              <a:rPr kumimoji="0" lang="en-US" altLang="ko-KR" sz="1600" b="1" dirty="0">
                <a:latin typeface="+mn-ea"/>
              </a:rPr>
              <a:t>.</a:t>
            </a:r>
          </a:p>
        </p:txBody>
      </p:sp>
      <p:sp>
        <p:nvSpPr>
          <p:cNvPr id="1485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87641"/>
            <a:ext cx="7800603" cy="367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88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8178221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297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4" y="332656"/>
            <a:ext cx="820881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4" y="2423170"/>
            <a:ext cx="8208812" cy="3958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49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E5E24-98A5-41D7-845C-F9169AA39A03}" type="slidenum">
              <a:rPr lang="ko-KR" altLang="en-US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313" y="3111500"/>
            <a:ext cx="813593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4000" b="1">
                <a:latin typeface="+mn-ea"/>
                <a:ea typeface="+mn-ea"/>
              </a:rPr>
              <a:t>모터</a:t>
            </a:r>
            <a:r>
              <a:rPr lang="en-US" altLang="ko-KR" sz="4000" b="1">
                <a:latin typeface="+mn-ea"/>
                <a:ea typeface="+mn-ea"/>
              </a:rPr>
              <a:t>(Motors)</a:t>
            </a:r>
            <a:endParaRPr lang="ko-KR" altLang="en-US" sz="40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92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E0AFA-2B10-49FA-83AE-D49FBD5B1281}" type="slidenum">
              <a:rPr lang="ko-KR" altLang="en-US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495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0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 err="1" smtClean="0">
                <a:latin typeface="+mn-ea"/>
                <a:ea typeface="+mn-ea"/>
              </a:rPr>
              <a:t>스텝핑</a:t>
            </a:r>
            <a:r>
              <a:rPr lang="en-US" altLang="ko-KR" sz="2800" b="1" dirty="0" smtClean="0">
                <a:latin typeface="+mn-ea"/>
                <a:ea typeface="+mn-ea"/>
              </a:rPr>
              <a:t> </a:t>
            </a:r>
            <a:r>
              <a:rPr lang="ko-KR" altLang="en-US" sz="2800" b="1" dirty="0" smtClean="0">
                <a:latin typeface="+mn-ea"/>
                <a:ea typeface="+mn-ea"/>
              </a:rPr>
              <a:t>모터 </a:t>
            </a:r>
            <a:r>
              <a:rPr lang="en-US" altLang="ko-KR" sz="2800" b="1" dirty="0" smtClean="0">
                <a:latin typeface="+mn-ea"/>
                <a:ea typeface="+mn-ea"/>
              </a:rPr>
              <a:t>– </a:t>
            </a:r>
            <a:r>
              <a:rPr lang="ko-KR" altLang="en-US" sz="2800" b="1" dirty="0" smtClean="0">
                <a:latin typeface="+mn-ea"/>
                <a:ea typeface="+mn-ea"/>
              </a:rPr>
              <a:t>실험 준비물</a:t>
            </a:r>
            <a:endParaRPr lang="ko-KR" altLang="en-US" sz="2800" b="1" dirty="0">
              <a:latin typeface="+mn-ea"/>
              <a:ea typeface="+mn-ea"/>
            </a:endParaRPr>
          </a:p>
        </p:txBody>
      </p:sp>
      <p:sp>
        <p:nvSpPr>
          <p:cNvPr id="14954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4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8" y="1340768"/>
            <a:ext cx="8460432" cy="444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94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76672"/>
            <a:ext cx="30727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7" y="209417"/>
            <a:ext cx="5346693" cy="643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0314"/>
            <a:ext cx="3797307" cy="177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4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CDDE54-63C5-4242-9896-0C257AC2DEC1}" type="slidenum">
              <a:rPr lang="ko-KR" altLang="en-US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 err="1" smtClean="0">
                <a:latin typeface="+mn-ea"/>
                <a:ea typeface="+mn-ea"/>
              </a:rPr>
              <a:t>스텝</a:t>
            </a:r>
            <a:r>
              <a:rPr lang="ko-KR" altLang="en-US" sz="2800" b="1" dirty="0" err="1">
                <a:latin typeface="+mn-ea"/>
                <a:ea typeface="+mn-ea"/>
              </a:rPr>
              <a:t>핑</a:t>
            </a:r>
            <a:r>
              <a:rPr lang="en-US" altLang="ko-KR" sz="2800" b="1" dirty="0" smtClean="0">
                <a:latin typeface="+mn-ea"/>
                <a:ea typeface="+mn-ea"/>
              </a:rPr>
              <a:t> </a:t>
            </a:r>
            <a:r>
              <a:rPr lang="ko-KR" altLang="en-US" sz="2800" b="1" dirty="0" smtClean="0">
                <a:latin typeface="+mn-ea"/>
                <a:ea typeface="+mn-ea"/>
              </a:rPr>
              <a:t>모터 </a:t>
            </a:r>
            <a:r>
              <a:rPr lang="en-US" altLang="ko-KR" sz="2800" b="1" dirty="0" smtClean="0">
                <a:latin typeface="+mn-ea"/>
                <a:ea typeface="+mn-ea"/>
              </a:rPr>
              <a:t>- </a:t>
            </a:r>
            <a:r>
              <a:rPr lang="ko-KR" altLang="en-US" sz="2800" b="1" dirty="0" smtClean="0">
                <a:latin typeface="+mn-ea"/>
                <a:ea typeface="+mn-ea"/>
              </a:rPr>
              <a:t>배선도</a:t>
            </a:r>
            <a:endParaRPr lang="ko-KR" altLang="en-US" sz="2800" b="1" dirty="0">
              <a:latin typeface="+mn-ea"/>
              <a:ea typeface="+mn-ea"/>
            </a:endParaRPr>
          </a:p>
        </p:txBody>
      </p:sp>
      <p:sp>
        <p:nvSpPr>
          <p:cNvPr id="1505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7461597" cy="513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5662503"/>
            <a:ext cx="11521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AOCBOD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259632" y="5373216"/>
            <a:ext cx="0" cy="2880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3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4664"/>
            <a:ext cx="6552728" cy="60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245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77644-71E4-4150-B17A-F9FC8BA71F9C}" type="slidenum">
              <a:rPr lang="ko-KR" altLang="en-US"/>
              <a:pPr>
                <a:defRPr/>
              </a:pPr>
              <a:t>24</a:t>
            </a:fld>
            <a:endParaRPr lang="ko-KR" altLang="en-US"/>
          </a:p>
        </p:txBody>
      </p:sp>
      <p:sp>
        <p:nvSpPr>
          <p:cNvPr id="1515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8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 err="1" smtClean="0">
                <a:latin typeface="+mn-ea"/>
                <a:ea typeface="+mn-ea"/>
              </a:rPr>
              <a:t>스텝</a:t>
            </a:r>
            <a:r>
              <a:rPr lang="ko-KR" altLang="en-US" sz="2800" b="1" dirty="0" err="1">
                <a:latin typeface="+mn-ea"/>
                <a:ea typeface="+mn-ea"/>
              </a:rPr>
              <a:t>핑</a:t>
            </a:r>
            <a:r>
              <a:rPr lang="en-US" altLang="ko-KR" sz="2800" b="1" dirty="0" smtClean="0">
                <a:latin typeface="+mn-ea"/>
                <a:ea typeface="+mn-ea"/>
              </a:rPr>
              <a:t> </a:t>
            </a:r>
            <a:r>
              <a:rPr lang="ko-KR" altLang="en-US" sz="2800" b="1" dirty="0" smtClean="0">
                <a:latin typeface="+mn-ea"/>
                <a:ea typeface="+mn-ea"/>
              </a:rPr>
              <a:t>모터 </a:t>
            </a:r>
            <a:r>
              <a:rPr lang="en-US" altLang="ko-KR" sz="2800" b="1" dirty="0" smtClean="0">
                <a:latin typeface="+mn-ea"/>
                <a:ea typeface="+mn-ea"/>
              </a:rPr>
              <a:t>– </a:t>
            </a:r>
            <a:r>
              <a:rPr lang="ko-KR" altLang="en-US" sz="2800" b="1" dirty="0" smtClean="0">
                <a:latin typeface="+mn-ea"/>
                <a:ea typeface="+mn-ea"/>
              </a:rPr>
              <a:t>스케치</a:t>
            </a:r>
            <a:endParaRPr lang="ko-KR" altLang="en-US" sz="2800" b="1" dirty="0">
              <a:latin typeface="+mn-ea"/>
              <a:ea typeface="+mn-ea"/>
            </a:endParaRPr>
          </a:p>
        </p:txBody>
      </p:sp>
      <p:sp>
        <p:nvSpPr>
          <p:cNvPr id="1515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1159421"/>
            <a:ext cx="3635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/>
          </a:p>
          <a:p>
            <a:r>
              <a:rPr lang="en-US" altLang="ko-KR" sz="1200" dirty="0"/>
              <a:t>#include &lt;</a:t>
            </a:r>
            <a:r>
              <a:rPr lang="en-US" altLang="ko-KR" sz="1200" dirty="0" err="1"/>
              <a:t>Stepper.h</a:t>
            </a:r>
            <a:r>
              <a:rPr lang="en-US" altLang="ko-KR" sz="1200" dirty="0"/>
              <a:t>&gt;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const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stepsPerRevolution</a:t>
            </a:r>
            <a:r>
              <a:rPr lang="en-US" altLang="ko-KR" sz="1200" dirty="0"/>
              <a:t> = 200;</a:t>
            </a:r>
          </a:p>
          <a:p>
            <a:r>
              <a:rPr lang="en-US" altLang="ko-KR" sz="1200" dirty="0"/>
              <a:t>Stepper </a:t>
            </a:r>
            <a:r>
              <a:rPr lang="en-US" altLang="ko-KR" sz="1200" dirty="0" err="1"/>
              <a:t>myStepper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stepsPerRevolution</a:t>
            </a:r>
            <a:r>
              <a:rPr lang="en-US" altLang="ko-KR" sz="1200" dirty="0"/>
              <a:t>, 8,9,10,11);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void setup() 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 smtClean="0"/>
              <a:t>myStepper.setSpeed</a:t>
            </a:r>
            <a:r>
              <a:rPr lang="en-US" altLang="ko-KR" sz="1200" dirty="0" smtClean="0"/>
              <a:t>(100</a:t>
            </a:r>
            <a:r>
              <a:rPr lang="en-US" altLang="ko-KR" sz="1200" dirty="0"/>
              <a:t>); </a:t>
            </a:r>
          </a:p>
          <a:p>
            <a:r>
              <a:rPr lang="en-US" altLang="ko-KR" sz="1200" dirty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/>
              <a:t>void loop() 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i;</a:t>
            </a:r>
          </a:p>
          <a:p>
            <a:r>
              <a:rPr lang="en-US" altLang="ko-KR" sz="1200" dirty="0"/>
              <a:t>  </a:t>
            </a:r>
          </a:p>
          <a:p>
            <a:r>
              <a:rPr lang="en-US" altLang="ko-KR" sz="1200" dirty="0"/>
              <a:t>  for(i=0;i&lt;200;i++)</a:t>
            </a:r>
          </a:p>
          <a:p>
            <a:r>
              <a:rPr lang="en-US" altLang="ko-KR" sz="1200" dirty="0"/>
              <a:t> 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myStepper.step</a:t>
            </a:r>
            <a:r>
              <a:rPr lang="en-US" altLang="ko-KR" sz="1200" dirty="0"/>
              <a:t>(1);</a:t>
            </a:r>
          </a:p>
          <a:p>
            <a:r>
              <a:rPr lang="en-US" altLang="ko-KR" sz="1200" dirty="0"/>
              <a:t>	delay(10);</a:t>
            </a:r>
          </a:p>
          <a:p>
            <a:r>
              <a:rPr lang="en-US" altLang="ko-KR" sz="1200" dirty="0"/>
              <a:t>  }  </a:t>
            </a:r>
          </a:p>
          <a:p>
            <a:r>
              <a:rPr lang="en-US" altLang="ko-KR" sz="1200" dirty="0"/>
              <a:t>  </a:t>
            </a:r>
          </a:p>
          <a:p>
            <a:r>
              <a:rPr lang="en-US" altLang="ko-KR" sz="1200" dirty="0"/>
              <a:t>  for(i=0;i&lt;200;i++)</a:t>
            </a:r>
          </a:p>
          <a:p>
            <a:r>
              <a:rPr lang="en-US" altLang="ko-KR" sz="1200" dirty="0"/>
              <a:t> 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myStepper.step</a:t>
            </a:r>
            <a:r>
              <a:rPr lang="en-US" altLang="ko-KR" sz="1200" dirty="0"/>
              <a:t>(-1);</a:t>
            </a:r>
          </a:p>
          <a:p>
            <a:r>
              <a:rPr lang="en-US" altLang="ko-KR" sz="1200" dirty="0"/>
              <a:t>	delay(10);</a:t>
            </a:r>
          </a:p>
          <a:p>
            <a:r>
              <a:rPr lang="en-US" altLang="ko-KR" sz="1200" dirty="0"/>
              <a:t>  }  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73032"/>
            <a:ext cx="5004048" cy="254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97" y="3785810"/>
            <a:ext cx="4992504" cy="2163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16216" y="1844824"/>
            <a:ext cx="1386408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</a:t>
            </a:r>
            <a:r>
              <a:rPr lang="ko-KR" altLang="en-US" sz="1000" dirty="0" smtClean="0"/>
              <a:t>스텝에 </a:t>
            </a:r>
            <a:r>
              <a:rPr lang="en-US" altLang="ko-KR" sz="1000" dirty="0" smtClean="0"/>
              <a:t>1.8</a:t>
            </a:r>
            <a:r>
              <a:rPr lang="ko-KR" altLang="en-US" sz="1000" dirty="0" smtClean="0"/>
              <a:t>도 회전</a:t>
            </a:r>
            <a:endParaRPr lang="en-US" altLang="ko-KR" sz="1000" dirty="0" smtClean="0"/>
          </a:p>
          <a:p>
            <a:r>
              <a:rPr lang="en-US" altLang="ko-KR" sz="1000" dirty="0" smtClean="0"/>
              <a:t>360/1.8=200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108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Arduino Uno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27013"/>
            <a:ext cx="7334472" cy="579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31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408712"/>
          </a:xfrm>
        </p:spPr>
        <p:txBody>
          <a:bodyPr>
            <a:noAutofit/>
          </a:bodyPr>
          <a:lstStyle/>
          <a:p>
            <a:r>
              <a:rPr lang="ko-KR" altLang="en-US" sz="2000" b="1" dirty="0" smtClean="0"/>
              <a:t>아날로그 </a:t>
            </a:r>
            <a:r>
              <a:rPr lang="ko-KR" altLang="en-US" sz="2000" b="1" dirty="0"/>
              <a:t>핀 </a:t>
            </a:r>
            <a:r>
              <a:rPr lang="en-US" altLang="ko-KR" sz="2000" b="1" dirty="0"/>
              <a:t>-</a:t>
            </a:r>
            <a:r>
              <a:rPr lang="ko-KR" altLang="en-US" sz="2000" dirty="0"/>
              <a:t> 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</a:t>
            </a:r>
            <a:r>
              <a:rPr lang="ko-KR" altLang="en-US" sz="2000" dirty="0"/>
              <a:t>에는 </a:t>
            </a:r>
            <a:r>
              <a:rPr lang="en-US" altLang="ko-KR" sz="2000" dirty="0"/>
              <a:t>5</a:t>
            </a:r>
            <a:r>
              <a:rPr lang="ko-KR" altLang="en-US" sz="2000" dirty="0"/>
              <a:t>개의 아날로그 입력 핀 </a:t>
            </a:r>
            <a:r>
              <a:rPr lang="en-US" altLang="ko-KR" sz="2000" dirty="0"/>
              <a:t>A0-A5</a:t>
            </a:r>
            <a:r>
              <a:rPr lang="ko-KR" altLang="en-US" sz="2000" dirty="0"/>
              <a:t>가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핀은 습도 센서 또는 온도 센서와 같은 아날로그 센서에서 신호를 읽고 이를 마이크로 프로세서가 읽을 수 있는 디지털 값으로 변환할 수 있습니다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r>
              <a:rPr lang="ko-KR" altLang="en-US" sz="2000" b="1" dirty="0" smtClean="0"/>
              <a:t>디지털 </a:t>
            </a:r>
            <a:r>
              <a:rPr lang="ko-KR" altLang="en-US" sz="2000" b="1" dirty="0"/>
              <a:t>핀 </a:t>
            </a:r>
            <a:r>
              <a:rPr lang="en-US" altLang="ko-KR" sz="2000" b="1" dirty="0"/>
              <a:t>-</a:t>
            </a:r>
            <a:r>
              <a:rPr lang="ko-KR" altLang="en-US" sz="2000" dirty="0"/>
              <a:t> </a:t>
            </a:r>
            <a:r>
              <a:rPr lang="en-US" altLang="ko-KR" sz="2000" dirty="0"/>
              <a:t>Arduino UNO </a:t>
            </a:r>
            <a:r>
              <a:rPr lang="ko-KR" altLang="en-US" sz="2000" dirty="0"/>
              <a:t>보드에는 </a:t>
            </a:r>
            <a:r>
              <a:rPr lang="en-US" altLang="ko-KR" sz="2000" dirty="0"/>
              <a:t>14</a:t>
            </a:r>
            <a:r>
              <a:rPr lang="ko-KR" altLang="en-US" sz="2000" dirty="0"/>
              <a:t>개</a:t>
            </a:r>
            <a:r>
              <a:rPr lang="en-US" altLang="ko-KR" sz="2000" dirty="0"/>
              <a:t>(13</a:t>
            </a:r>
            <a:r>
              <a:rPr lang="ko-KR" altLang="en-US" sz="2000" dirty="0"/>
              <a:t>개 디지털 핀과 </a:t>
            </a:r>
            <a:r>
              <a:rPr lang="en-US" altLang="ko-KR" sz="2000" dirty="0"/>
              <a:t>GND)</a:t>
            </a:r>
            <a:r>
              <a:rPr lang="ko-KR" altLang="en-US" sz="2000" dirty="0"/>
              <a:t>의 디지털 </a:t>
            </a:r>
            <a:r>
              <a:rPr lang="en-US" altLang="ko-KR" sz="2000" dirty="0"/>
              <a:t>I/O </a:t>
            </a:r>
            <a:r>
              <a:rPr lang="ko-KR" altLang="en-US" sz="2000" dirty="0"/>
              <a:t>핀이 있으며 이 중 </a:t>
            </a:r>
            <a:r>
              <a:rPr lang="en-US" altLang="ko-KR" sz="2000" dirty="0"/>
              <a:t>6</a:t>
            </a:r>
            <a:r>
              <a:rPr lang="ko-KR" altLang="en-US" sz="2000" dirty="0"/>
              <a:t>개는 </a:t>
            </a:r>
            <a:r>
              <a:rPr lang="en-US" altLang="ko-KR" sz="2000" dirty="0"/>
              <a:t>PWM (Pulse Width Modulation) </a:t>
            </a:r>
            <a:r>
              <a:rPr lang="ko-KR" altLang="en-US" sz="2000" dirty="0"/>
              <a:t>출력을 제공합니다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핀은 논리값</a:t>
            </a:r>
            <a:r>
              <a:rPr lang="en-US" altLang="ko-KR" sz="2000" dirty="0"/>
              <a:t>(0 </a:t>
            </a:r>
            <a:r>
              <a:rPr lang="ko-KR" altLang="en-US" sz="2000" dirty="0"/>
              <a:t>또는 </a:t>
            </a:r>
            <a:r>
              <a:rPr lang="en-US" altLang="ko-KR" sz="2000" dirty="0"/>
              <a:t>1)</a:t>
            </a:r>
            <a:r>
              <a:rPr lang="ko-KR" altLang="en-US" sz="2000" dirty="0"/>
              <a:t>을 읽거나 디지털 출력 핀을 사용하여 </a:t>
            </a:r>
            <a:r>
              <a:rPr lang="en-US" altLang="ko-KR" sz="2000" dirty="0"/>
              <a:t>LED, </a:t>
            </a:r>
            <a:r>
              <a:rPr lang="ko-KR" altLang="en-US" sz="2000" dirty="0"/>
              <a:t>릴레이 등과 같은 다른 모듈을 구동할 수 있습니다</a:t>
            </a:r>
            <a:r>
              <a:rPr lang="en-US" altLang="ko-KR" sz="2000" dirty="0"/>
              <a:t>. "~"</a:t>
            </a:r>
            <a:r>
              <a:rPr lang="ko-KR" altLang="en-US" sz="2000" dirty="0"/>
              <a:t>로 표시된 핀을 사용하여 </a:t>
            </a:r>
            <a:r>
              <a:rPr lang="en-US" altLang="ko-KR" sz="2000" dirty="0"/>
              <a:t>PWM</a:t>
            </a:r>
            <a:r>
              <a:rPr lang="ko-KR" altLang="en-US" sz="2000" dirty="0"/>
              <a:t>을 생성할 수 있습니다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err="1"/>
              <a:t>아두이노의</a:t>
            </a:r>
            <a:r>
              <a:rPr lang="ko-KR" altLang="en-US" sz="2000" dirty="0"/>
              <a:t> 아날로그 핀을 디지털 핀으로 사용하기</a:t>
            </a:r>
          </a:p>
          <a:p>
            <a:pPr lvl="1"/>
            <a:r>
              <a:rPr lang="ko-KR" altLang="en-US" sz="1600" dirty="0" err="1" smtClean="0"/>
              <a:t>아두이노의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아날로그 핀</a:t>
            </a:r>
            <a:r>
              <a:rPr lang="en-US" altLang="ko-KR" sz="1600" dirty="0"/>
              <a:t>(A0, A1, A2,...)</a:t>
            </a:r>
            <a:r>
              <a:rPr lang="ko-KR" altLang="en-US" sz="1600" dirty="0"/>
              <a:t>은 디지털 핀과 동일하게 </a:t>
            </a:r>
            <a:r>
              <a:rPr lang="ko-KR" altLang="en-US" sz="1600" dirty="0" smtClean="0"/>
              <a:t>사용 가능</a:t>
            </a:r>
            <a:endParaRPr lang="en-US" altLang="ko-KR" sz="1600" dirty="0"/>
          </a:p>
          <a:p>
            <a:pPr lvl="1"/>
            <a:r>
              <a:rPr lang="ko-KR" altLang="en-US" sz="1600" dirty="0" smtClean="0"/>
              <a:t>다음의 </a:t>
            </a:r>
            <a:r>
              <a:rPr lang="ko-KR" altLang="en-US" sz="1600" dirty="0"/>
              <a:t>예는 아날로그 핀 </a:t>
            </a:r>
            <a:r>
              <a:rPr lang="en-US" altLang="ko-KR" sz="1600" dirty="0"/>
              <a:t>A0</a:t>
            </a:r>
            <a:r>
              <a:rPr lang="ko-KR" altLang="en-US" sz="1600" dirty="0"/>
              <a:t>를 출력으로 설정하고 </a:t>
            </a:r>
            <a:r>
              <a:rPr lang="en-US" altLang="ko-KR" sz="1600" dirty="0"/>
              <a:t>HIGH (5V) </a:t>
            </a:r>
            <a:r>
              <a:rPr lang="ko-KR" altLang="en-US" sz="1600" dirty="0"/>
              <a:t>출력을 주는 </a:t>
            </a:r>
            <a:r>
              <a:rPr lang="ko-KR" altLang="en-US" sz="1600" dirty="0" smtClean="0"/>
              <a:t>코드</a:t>
            </a:r>
            <a:endParaRPr lang="en-US" altLang="ko-KR" sz="1600" dirty="0"/>
          </a:p>
          <a:p>
            <a:pPr lvl="2"/>
            <a:r>
              <a:rPr lang="en-US" altLang="ko-KR" sz="1200" dirty="0" err="1"/>
              <a:t>pinMode</a:t>
            </a:r>
            <a:r>
              <a:rPr lang="en-US" altLang="ko-KR" sz="1200" dirty="0"/>
              <a:t>(A0, OUTPUT);</a:t>
            </a:r>
          </a:p>
          <a:p>
            <a:pPr lvl="2"/>
            <a:r>
              <a:rPr lang="en-US" altLang="ko-KR" sz="1200" dirty="0" err="1"/>
              <a:t>digitalWrite</a:t>
            </a:r>
            <a:r>
              <a:rPr lang="en-US" altLang="ko-KR" sz="1200" dirty="0"/>
              <a:t>(A0, HIGH);</a:t>
            </a:r>
          </a:p>
          <a:p>
            <a:pPr lvl="1"/>
            <a:r>
              <a:rPr lang="ko-KR" altLang="en-US" sz="1600" dirty="0" smtClean="0"/>
              <a:t>다음 </a:t>
            </a:r>
            <a:r>
              <a:rPr lang="ko-KR" altLang="en-US" sz="1600" dirty="0"/>
              <a:t>코드는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우노</a:t>
            </a:r>
            <a:r>
              <a:rPr lang="ko-KR" altLang="en-US" sz="1600" dirty="0"/>
              <a:t> 기준으로</a:t>
            </a:r>
            <a:r>
              <a:rPr lang="en-US" altLang="ko-KR" sz="1600" dirty="0"/>
              <a:t>, </a:t>
            </a:r>
            <a:r>
              <a:rPr lang="ko-KR" altLang="en-US" sz="1600" dirty="0"/>
              <a:t>위의 코드와 동일한 기능을 한</a:t>
            </a:r>
            <a:r>
              <a:rPr lang="ko-KR" altLang="en-US" sz="1600" dirty="0" smtClean="0"/>
              <a:t>다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200" dirty="0" err="1"/>
              <a:t>pinMode</a:t>
            </a:r>
            <a:r>
              <a:rPr lang="en-US" altLang="ko-KR" sz="1200" dirty="0"/>
              <a:t>(14, OUTPUT);</a:t>
            </a:r>
          </a:p>
          <a:p>
            <a:pPr lvl="2"/>
            <a:r>
              <a:rPr lang="en-US" altLang="ko-KR" sz="1200" dirty="0" err="1"/>
              <a:t>digitalWrite</a:t>
            </a:r>
            <a:r>
              <a:rPr lang="en-US" altLang="ko-KR" sz="1200" dirty="0"/>
              <a:t>(14, HIGH);</a:t>
            </a:r>
          </a:p>
          <a:p>
            <a:pPr lvl="1"/>
            <a:r>
              <a:rPr lang="ko-KR" altLang="en-US" sz="1600" dirty="0" err="1"/>
              <a:t>아두이노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우노는</a:t>
            </a:r>
            <a:r>
              <a:rPr lang="ko-KR" altLang="en-US" sz="1600" dirty="0"/>
              <a:t> </a:t>
            </a:r>
            <a:r>
              <a:rPr lang="en-US" altLang="ko-KR" sz="1600" dirty="0"/>
              <a:t>0</a:t>
            </a:r>
            <a:r>
              <a:rPr lang="ko-KR" altLang="en-US" sz="1600" dirty="0"/>
              <a:t>번부터 </a:t>
            </a:r>
            <a:r>
              <a:rPr lang="en-US" altLang="ko-KR" sz="1600" dirty="0"/>
              <a:t>13</a:t>
            </a:r>
            <a:r>
              <a:rPr lang="ko-KR" altLang="en-US" sz="1600" dirty="0"/>
              <a:t>번 </a:t>
            </a:r>
            <a:r>
              <a:rPr lang="ko-KR" altLang="en-US" sz="1600" dirty="0" smtClean="0"/>
              <a:t>까지는 </a:t>
            </a:r>
            <a:r>
              <a:rPr lang="ko-KR" altLang="en-US" sz="1600" dirty="0"/>
              <a:t>디지털 </a:t>
            </a:r>
            <a:r>
              <a:rPr lang="ko-KR" altLang="en-US" sz="1600" dirty="0" smtClean="0"/>
              <a:t>핀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14</a:t>
            </a:r>
            <a:r>
              <a:rPr lang="ko-KR" altLang="en-US" sz="1600" dirty="0" smtClean="0"/>
              <a:t>번은 </a:t>
            </a:r>
            <a:r>
              <a:rPr lang="ko-KR" altLang="en-US" sz="1600" dirty="0"/>
              <a:t>아날로그 핀 </a:t>
            </a:r>
            <a:r>
              <a:rPr lang="en-US" altLang="ko-KR" sz="1600" dirty="0"/>
              <a:t>A0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의미</a:t>
            </a:r>
            <a:r>
              <a:rPr lang="en-US" altLang="ko-KR" sz="1600" dirty="0" smtClean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A0 </a:t>
            </a:r>
            <a:r>
              <a:rPr lang="ko-KR" altLang="en-US" sz="1600" dirty="0"/>
              <a:t>부터 </a:t>
            </a:r>
            <a:r>
              <a:rPr lang="en-US" altLang="ko-KR" sz="1600" dirty="0"/>
              <a:t>A5 </a:t>
            </a:r>
            <a:r>
              <a:rPr lang="ko-KR" altLang="en-US" sz="1600" dirty="0"/>
              <a:t>까지가 </a:t>
            </a:r>
            <a:r>
              <a:rPr lang="en-US" altLang="ko-KR" sz="1600" dirty="0"/>
              <a:t>14</a:t>
            </a:r>
            <a:r>
              <a:rPr lang="ko-KR" altLang="en-US" sz="1600" dirty="0"/>
              <a:t>번부터 </a:t>
            </a:r>
            <a:r>
              <a:rPr lang="en-US" altLang="ko-KR" sz="1600" dirty="0"/>
              <a:t>19</a:t>
            </a:r>
            <a:r>
              <a:rPr lang="ko-KR" altLang="en-US" sz="1600" dirty="0"/>
              <a:t>번에 해당하는 디지털 </a:t>
            </a:r>
            <a:r>
              <a:rPr lang="ko-KR" altLang="en-US" sz="1600" dirty="0" smtClean="0"/>
              <a:t>핀이 될 수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505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CC3A93-178D-47E8-AF61-384EC105BB15}" type="slidenum">
              <a:rPr lang="ko-KR" altLang="en-US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983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2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30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8334" name="Rectangle 6"/>
          <p:cNvSpPr>
            <a:spLocks noChangeArrowheads="1"/>
          </p:cNvSpPr>
          <p:nvPr/>
        </p:nvSpPr>
        <p:spPr bwMode="auto">
          <a:xfrm>
            <a:off x="1908175" y="3706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68313" y="1125538"/>
            <a:ext cx="8135937" cy="53546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int sensorPin = A0; // select the input pin for the potentiometer</a:t>
            </a: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int led = 9; // the pin that the LED is attached to</a:t>
            </a:r>
          </a:p>
          <a:p>
            <a:pPr latinLnBrk="0">
              <a:defRPr/>
            </a:pPr>
            <a:endParaRPr lang="en-US" altLang="ko-KR" b="1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void setup() </a:t>
            </a: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{ </a:t>
            </a: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    pinMode(led, OUTPUT);</a:t>
            </a: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    Serial.begin(9600);</a:t>
            </a: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} </a:t>
            </a:r>
          </a:p>
          <a:p>
            <a:pPr latinLnBrk="0">
              <a:defRPr/>
            </a:pPr>
            <a:endParaRPr lang="en-US" altLang="ko-KR" b="1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void loop() </a:t>
            </a: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{ </a:t>
            </a: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    int sensorValue = 0;</a:t>
            </a:r>
          </a:p>
          <a:p>
            <a:pPr latinLnBrk="0">
              <a:defRPr/>
            </a:pPr>
            <a:endParaRPr lang="en-US" altLang="ko-KR" b="1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    sensorValue = analogRead(sensorPin); </a:t>
            </a: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    analogWrite(led, sensorValue);</a:t>
            </a: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    Serial.println(sensorValue);</a:t>
            </a:r>
          </a:p>
          <a:p>
            <a:pPr latinLnBrk="0">
              <a:defRPr/>
            </a:pPr>
            <a:endParaRPr lang="en-US" altLang="ko-KR" b="1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    delay(10); </a:t>
            </a:r>
          </a:p>
          <a:p>
            <a:pPr latinLnBrk="0">
              <a:defRPr/>
            </a:pPr>
            <a:r>
              <a:rPr lang="en-US" altLang="ko-KR" b="1">
                <a:ea typeface="굴림" pitchFamily="50" charset="-127"/>
              </a:rPr>
              <a:t>}</a:t>
            </a:r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가변 저항으로 </a:t>
            </a:r>
            <a:r>
              <a:rPr lang="en-US" altLang="ko-KR" sz="2800" b="1" smtClean="0">
                <a:latin typeface="+mn-ea"/>
                <a:ea typeface="+mn-ea"/>
              </a:rPr>
              <a:t>LED</a:t>
            </a:r>
            <a:r>
              <a:rPr lang="ko-KR" altLang="en-US" sz="2800" b="1" smtClean="0">
                <a:latin typeface="+mn-ea"/>
                <a:ea typeface="+mn-ea"/>
              </a:rPr>
              <a:t>밝기 조절하기 </a:t>
            </a:r>
            <a:r>
              <a:rPr lang="en-US" altLang="ko-KR" sz="2800" b="1" smtClean="0">
                <a:latin typeface="+mn-ea"/>
                <a:ea typeface="+mn-ea"/>
              </a:rPr>
              <a:t>- </a:t>
            </a:r>
            <a:r>
              <a:rPr lang="ko-KR" altLang="en-US" sz="2800" b="1" smtClean="0">
                <a:latin typeface="+mn-ea"/>
                <a:ea typeface="+mn-ea"/>
              </a:rPr>
              <a:t>스케치</a:t>
            </a:r>
            <a:endParaRPr lang="ko-KR" altLang="en-US" sz="28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42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34E8B1-77C3-45F0-85E6-2CBE67B97486}" type="slidenum">
              <a:rPr lang="ko-KR" altLang="en-US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10240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0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2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2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430" name="Rectangle 6"/>
          <p:cNvSpPr>
            <a:spLocks noChangeArrowheads="1"/>
          </p:cNvSpPr>
          <p:nvPr/>
        </p:nvSpPr>
        <p:spPr bwMode="auto">
          <a:xfrm>
            <a:off x="1908175" y="3706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68313" y="1125538"/>
            <a:ext cx="8135937" cy="5324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int sensorPin = A0; // select the input pin for the potentiometer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int led = 9; // the pin that the LED is attached to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void setup() 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{ 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    pinMode(led, OUTPUT);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    Serial.begin(9600);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} </a:t>
            </a:r>
          </a:p>
          <a:p>
            <a:pPr latinLnBrk="0">
              <a:defRPr/>
            </a:pPr>
            <a:endParaRPr lang="en-US" altLang="ko-KR" sz="1700" b="1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void loop() 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{ 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    int sensorValue = 0;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    float voltage = 0.0;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    sensorValue = analogRead(sensorPin); 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    voltage = ((float)sensorValue/1023.0)*5.0;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    Serial.print(sensorValue);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    Serial.print(", ");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    Serial.println(voltage);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    analogWrite(led, sensorValue); 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    delay(10); </a:t>
            </a:r>
          </a:p>
          <a:p>
            <a:pPr latinLnBrk="0">
              <a:defRPr/>
            </a:pPr>
            <a:r>
              <a:rPr lang="en-US" altLang="ko-KR" sz="1700" b="1">
                <a:ea typeface="굴림" pitchFamily="50" charset="-127"/>
              </a:rPr>
              <a:t>}</a:t>
            </a:r>
          </a:p>
        </p:txBody>
      </p:sp>
      <p:sp>
        <p:nvSpPr>
          <p:cNvPr id="36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아날로그 입력으로</a:t>
            </a:r>
            <a:r>
              <a:rPr lang="en-US" altLang="ko-KR" sz="2800" b="1" smtClean="0">
                <a:latin typeface="+mn-ea"/>
                <a:ea typeface="+mn-ea"/>
              </a:rPr>
              <a:t> </a:t>
            </a:r>
            <a:r>
              <a:rPr lang="ko-KR" altLang="en-US" sz="2800" b="1" smtClean="0">
                <a:latin typeface="+mn-ea"/>
                <a:ea typeface="+mn-ea"/>
              </a:rPr>
              <a:t>전압값 읽기 </a:t>
            </a:r>
            <a:r>
              <a:rPr lang="en-US" altLang="ko-KR" sz="2800" b="1" smtClean="0">
                <a:latin typeface="+mn-ea"/>
                <a:ea typeface="+mn-ea"/>
              </a:rPr>
              <a:t>- </a:t>
            </a:r>
            <a:r>
              <a:rPr lang="ko-KR" altLang="en-US" sz="2800" b="1" smtClean="0">
                <a:latin typeface="+mn-ea"/>
                <a:ea typeface="+mn-ea"/>
              </a:rPr>
              <a:t>스케치</a:t>
            </a:r>
            <a:endParaRPr lang="ko-KR" altLang="en-US" sz="28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144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47664" y="764704"/>
            <a:ext cx="633670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Midterm</a:t>
            </a:r>
          </a:p>
          <a:p>
            <a:pPr algn="ctr"/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다음의 작업들이 </a:t>
            </a:r>
            <a:r>
              <a:rPr lang="ko-KR" altLang="en-US" sz="1400" dirty="0"/>
              <a:t>동</a:t>
            </a:r>
            <a:r>
              <a:rPr lang="ko-KR" altLang="en-US" sz="1400" dirty="0" smtClean="0"/>
              <a:t>시에 수행되는 장면을 </a:t>
            </a:r>
            <a:r>
              <a:rPr lang="en-US" altLang="ko-KR" sz="1400" dirty="0" smtClean="0"/>
              <a:t>mp4 </a:t>
            </a:r>
            <a:r>
              <a:rPr lang="ko-KR" altLang="en-US" sz="1400" dirty="0" smtClean="0"/>
              <a:t>파일로 만들어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17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자정까지 제출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err="1" smtClean="0"/>
              <a:t>온습도</a:t>
            </a:r>
            <a:r>
              <a:rPr lang="ko-KR" altLang="en-US" sz="1400" dirty="0" smtClean="0"/>
              <a:t> 센서를 이용하여 온도가 일정한 범위를 넘어 더워지면 자동으로 모터를 이용하여 선풍기를 키고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온도가 낮아지면 선풍기를 끈다</a:t>
            </a:r>
            <a:r>
              <a:rPr lang="en-US" altLang="ko-KR" sz="1400" dirty="0" smtClean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선풍기는 </a:t>
            </a:r>
            <a:r>
              <a:rPr lang="ko-KR" altLang="en-US" sz="1400" dirty="0" err="1" smtClean="0"/>
              <a:t>헤드부분을</a:t>
            </a:r>
            <a:r>
              <a:rPr lang="ko-KR" altLang="en-US" sz="1400" dirty="0" smtClean="0"/>
              <a:t> 좌우로 돌려 주는 기능과 선풍기 날개 자체를 돌려주는 </a:t>
            </a:r>
            <a:r>
              <a:rPr lang="en-US" altLang="ko-KR" sz="1400" dirty="0" smtClean="0"/>
              <a:t>2 </a:t>
            </a:r>
            <a:r>
              <a:rPr lang="ko-KR" altLang="en-US" sz="1400" dirty="0" smtClean="0"/>
              <a:t>부분으로 나누어져 있음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선풍기 날개가 돌아가면서 항상 좌우로 회전한다고 가정</a:t>
            </a:r>
            <a:endParaRPr lang="en-US" altLang="ko-KR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smtClean="0"/>
              <a:t>조도 센서를 이용하여 어두워지면 자동으로 모터를 이용하여 커튼을 치면서 </a:t>
            </a:r>
            <a:r>
              <a:rPr lang="ko-KR" altLang="en-US" sz="1400" dirty="0" err="1" smtClean="0"/>
              <a:t>무드등을</a:t>
            </a:r>
            <a:r>
              <a:rPr lang="ko-KR" altLang="en-US" sz="1400" dirty="0" smtClean="0"/>
              <a:t> 키고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밝아지면 커튼을 열면서 </a:t>
            </a:r>
            <a:r>
              <a:rPr lang="ko-KR" altLang="en-US" sz="1400" dirty="0" err="1" smtClean="0"/>
              <a:t>무드등을</a:t>
            </a:r>
            <a:r>
              <a:rPr lang="ko-KR" altLang="en-US" sz="1400" dirty="0" smtClean="0"/>
              <a:t> 끈다</a:t>
            </a:r>
            <a:r>
              <a:rPr lang="en-US" altLang="ko-KR" sz="1400" dirty="0" smtClean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어느정도 이상 어두워지거나 밝아지면 </a:t>
            </a:r>
            <a:r>
              <a:rPr lang="ko-KR" altLang="en-US" sz="1400" dirty="0" err="1" smtClean="0"/>
              <a:t>무드등</a:t>
            </a:r>
            <a:r>
              <a:rPr lang="ko-KR" altLang="en-US" sz="1400" dirty="0" smtClean="0"/>
              <a:t> 작동</a:t>
            </a:r>
            <a:endParaRPr lang="en-US" altLang="ko-KR" sz="14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커튼은 </a:t>
            </a:r>
            <a:r>
              <a:rPr lang="ko-KR" altLang="en-US" sz="1400" dirty="0" err="1" smtClean="0"/>
              <a:t>가변저항을</a:t>
            </a:r>
            <a:r>
              <a:rPr lang="ko-KR" altLang="en-US" sz="1400" dirty="0" smtClean="0"/>
              <a:t> 이용하여 </a:t>
            </a:r>
            <a:r>
              <a:rPr lang="ko-KR" altLang="en-US" sz="1400" dirty="0" err="1" smtClean="0"/>
              <a:t>조도센서</a:t>
            </a:r>
            <a:r>
              <a:rPr lang="ko-KR" altLang="en-US" sz="1400" dirty="0" smtClean="0"/>
              <a:t> 앞에 </a:t>
            </a:r>
            <a:r>
              <a:rPr lang="en-US" altLang="ko-KR" sz="1400" dirty="0" smtClean="0"/>
              <a:t>LED</a:t>
            </a:r>
            <a:r>
              <a:rPr lang="ko-KR" altLang="en-US" sz="1400" dirty="0" smtClean="0"/>
              <a:t>를 세워 </a:t>
            </a:r>
            <a:r>
              <a:rPr lang="en-US" altLang="ko-KR" sz="1400" dirty="0" smtClean="0"/>
              <a:t>LED</a:t>
            </a:r>
            <a:r>
              <a:rPr lang="ko-KR" altLang="en-US" sz="1400" dirty="0" smtClean="0"/>
              <a:t>의 밝기를 조정하여 어두워지거나 </a:t>
            </a:r>
            <a:r>
              <a:rPr lang="ko-KR" altLang="en-US" sz="1400" dirty="0"/>
              <a:t>밝</a:t>
            </a:r>
            <a:r>
              <a:rPr lang="ko-KR" altLang="en-US" sz="1400" dirty="0" smtClean="0"/>
              <a:t>아지는 정도에 따라 커튼이 조금씩 쳐지거나 조금씩 열리도록 설계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예</a:t>
            </a:r>
            <a:r>
              <a:rPr lang="en-US" altLang="ko-KR" sz="1400" dirty="0" smtClean="0"/>
              <a:t>: 5</a:t>
            </a:r>
            <a:r>
              <a:rPr lang="ko-KR" altLang="en-US" sz="1400" dirty="0" smtClean="0"/>
              <a:t>단계 정도로 나누어 </a:t>
            </a:r>
            <a:r>
              <a:rPr lang="en-US" altLang="ko-KR" sz="1400" dirty="0" smtClean="0"/>
              <a:t>3</a:t>
            </a:r>
            <a:r>
              <a:rPr lang="ko-KR" altLang="en-US" sz="1400" dirty="0" err="1" smtClean="0"/>
              <a:t>단계면</a:t>
            </a:r>
            <a:r>
              <a:rPr lang="ko-KR" altLang="en-US" sz="1400" dirty="0" smtClean="0"/>
              <a:t> 커튼이 반만 가리워 짐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smtClean="0"/>
              <a:t>위의 </a:t>
            </a:r>
            <a:r>
              <a:rPr lang="en-US" altLang="ko-KR" sz="1400" dirty="0" smtClean="0"/>
              <a:t>1,2 </a:t>
            </a:r>
            <a:r>
              <a:rPr lang="ko-KR" altLang="en-US" sz="1400" dirty="0" smtClean="0"/>
              <a:t>번에서 어떤 모터를 사용할 것인가는 스스로 결정할 것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smtClean="0"/>
              <a:t>선풍기 및 커튼은 반드시 똑같이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만들 필요는 없지만 동작하는 것을 보여줄 수 있는 정도는 되어야 함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smtClean="0"/>
              <a:t>위의 작동을 위한 온도 및 조도의 값은 시리얼 통신을 이용하여 모니터에서 변화하는 과정을 보여주어야 함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50588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B45CD-A5B7-40F7-AE73-60AE02D10545}" type="slidenum">
              <a:rPr lang="ko-KR" altLang="en-US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13824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4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4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4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4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5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5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5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5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6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6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6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6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6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70" name="Rectangle 6"/>
          <p:cNvSpPr>
            <a:spLocks noChangeArrowheads="1"/>
          </p:cNvSpPr>
          <p:nvPr/>
        </p:nvSpPr>
        <p:spPr bwMode="auto">
          <a:xfrm>
            <a:off x="1908175" y="3706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7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7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모</a:t>
            </a:r>
            <a:r>
              <a:rPr lang="ko-KR" altLang="en-US" sz="2800" b="1">
                <a:latin typeface="+mn-ea"/>
                <a:ea typeface="+mn-ea"/>
              </a:rPr>
              <a:t>터</a:t>
            </a:r>
          </a:p>
        </p:txBody>
      </p:sp>
      <p:sp>
        <p:nvSpPr>
          <p:cNvPr id="13827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521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kumimoji="0" lang="ko-KR" altLang="en-US" sz="2100" b="1" dirty="0" smtClean="0">
                <a:latin typeface="+mn-ea"/>
                <a:ea typeface="+mn-ea"/>
              </a:rPr>
              <a:t>모터 응용분야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Desktop </a:t>
            </a:r>
            <a:r>
              <a:rPr lang="en-US" altLang="ko-KR" sz="2100" b="1" dirty="0">
                <a:latin typeface="+mn-ea"/>
                <a:ea typeface="+mn-ea"/>
              </a:rPr>
              <a:t>PC</a:t>
            </a:r>
            <a:r>
              <a:rPr lang="ko-KR" altLang="en-US" sz="2100" b="1" dirty="0">
                <a:latin typeface="+mn-ea"/>
                <a:ea typeface="+mn-ea"/>
              </a:rPr>
              <a:t>의 </a:t>
            </a:r>
            <a:r>
              <a:rPr lang="en-US" altLang="ko-KR" sz="2100" b="1" dirty="0">
                <a:latin typeface="+mn-ea"/>
                <a:ea typeface="+mn-ea"/>
              </a:rPr>
              <a:t>DVD ROM, </a:t>
            </a:r>
            <a:r>
              <a:rPr lang="en-US" altLang="ko-KR" sz="2100" b="1" dirty="0" smtClean="0">
                <a:latin typeface="+mn-ea"/>
                <a:ea typeface="+mn-ea"/>
              </a:rPr>
              <a:t>HDD</a:t>
            </a:r>
            <a:endParaRPr lang="ko-KR" altLang="en-US" sz="2100" b="1" dirty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 err="1" smtClean="0">
                <a:latin typeface="+mn-ea"/>
                <a:ea typeface="+mn-ea"/>
              </a:rPr>
              <a:t>러닝머신</a:t>
            </a:r>
            <a:r>
              <a:rPr lang="en-US" altLang="ko-KR" sz="2100" b="1" dirty="0">
                <a:latin typeface="+mn-ea"/>
                <a:ea typeface="+mn-ea"/>
              </a:rPr>
              <a:t>, </a:t>
            </a:r>
            <a:r>
              <a:rPr lang="ko-KR" altLang="en-US" sz="2100" b="1" dirty="0">
                <a:latin typeface="+mn-ea"/>
                <a:ea typeface="+mn-ea"/>
              </a:rPr>
              <a:t>전동드릴</a:t>
            </a:r>
            <a:r>
              <a:rPr lang="en-US" altLang="ko-KR" sz="2100" b="1" dirty="0">
                <a:latin typeface="+mn-ea"/>
                <a:ea typeface="+mn-ea"/>
              </a:rPr>
              <a:t>, </a:t>
            </a:r>
            <a:r>
              <a:rPr lang="ko-KR" altLang="en-US" sz="2100" b="1" dirty="0">
                <a:latin typeface="+mn-ea"/>
                <a:ea typeface="+mn-ea"/>
              </a:rPr>
              <a:t>선풍기 등 전력에 의해서 뭔가가 </a:t>
            </a:r>
            <a:r>
              <a:rPr lang="ko-KR" altLang="en-US" sz="2100" b="1" dirty="0" smtClean="0">
                <a:latin typeface="+mn-ea"/>
                <a:ea typeface="+mn-ea"/>
              </a:rPr>
              <a:t>움직이는 </a:t>
            </a:r>
            <a:r>
              <a:rPr lang="ko-KR" altLang="en-US" sz="2100" b="1" dirty="0">
                <a:latin typeface="+mn-ea"/>
                <a:ea typeface="+mn-ea"/>
              </a:rPr>
              <a:t>분야에는 거의 모두 모터가 사용</a:t>
            </a:r>
          </a:p>
          <a:p>
            <a:pPr>
              <a:defRPr/>
            </a:pPr>
            <a:endParaRPr kumimoji="0" lang="en-US" altLang="ko-KR" sz="2100" b="1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kumimoji="0" lang="ko-KR" altLang="en-US" sz="2100" b="1" dirty="0" smtClean="0">
                <a:latin typeface="+mn-ea"/>
                <a:ea typeface="+mn-ea"/>
              </a:rPr>
              <a:t>우리가 배울 모터의 종류</a:t>
            </a:r>
            <a:endParaRPr lang="en-US" altLang="ko-KR" sz="2100" b="1" dirty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kumimoji="0" lang="ko-KR" altLang="en-US" sz="2100" b="1" dirty="0" err="1">
                <a:latin typeface="+mn-ea"/>
                <a:ea typeface="+mn-ea"/>
              </a:rPr>
              <a:t>서보</a:t>
            </a:r>
            <a:r>
              <a:rPr kumimoji="0" lang="en-US" altLang="ko-KR" sz="2100" b="1" dirty="0">
                <a:latin typeface="+mn-ea"/>
                <a:ea typeface="+mn-ea"/>
              </a:rPr>
              <a:t>(Servo)</a:t>
            </a:r>
            <a:r>
              <a:rPr kumimoji="0" lang="ko-KR" altLang="en-US" sz="2100" b="1" dirty="0">
                <a:latin typeface="+mn-ea"/>
                <a:ea typeface="+mn-ea"/>
              </a:rPr>
              <a:t>모터</a:t>
            </a:r>
            <a:endParaRPr kumimoji="0" lang="en-US" altLang="ko-KR" sz="2100" b="1" dirty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US" altLang="ko-KR" sz="2100" b="1" dirty="0" smtClean="0">
                <a:latin typeface="+mn-ea"/>
                <a:ea typeface="+mn-ea"/>
              </a:rPr>
              <a:t>DC</a:t>
            </a:r>
            <a:r>
              <a:rPr lang="ko-KR" altLang="en-US" sz="2100" b="1" dirty="0" smtClean="0">
                <a:latin typeface="+mn-ea"/>
                <a:ea typeface="+mn-ea"/>
              </a:rPr>
              <a:t>모터</a:t>
            </a:r>
            <a:endParaRPr lang="ko-KR" altLang="en-US" sz="2100" b="1" dirty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kumimoji="0" lang="ko-KR" altLang="en-US" sz="2100" b="1" dirty="0" smtClean="0">
                <a:latin typeface="+mn-ea"/>
                <a:ea typeface="+mn-ea"/>
              </a:rPr>
              <a:t>스텝모터</a:t>
            </a:r>
            <a:endParaRPr kumimoji="0" lang="en-US" altLang="ko-KR" sz="2100" b="1" dirty="0" smtClean="0">
              <a:latin typeface="+mn-ea"/>
              <a:ea typeface="+mn-ea"/>
            </a:endParaRPr>
          </a:p>
          <a:p>
            <a:pPr marL="1428750" lvl="2">
              <a:buFontTx/>
              <a:buChar char="−"/>
            </a:pPr>
            <a:r>
              <a:rPr kumimoji="0" lang="ko-KR" altLang="en-US" sz="1600" b="1" dirty="0">
                <a:latin typeface="+mn-ea"/>
                <a:ea typeface="+mn-ea"/>
              </a:rPr>
              <a:t>스텝모터는 </a:t>
            </a:r>
            <a:r>
              <a:rPr kumimoji="0" lang="ko-KR" altLang="en-US" sz="1600" b="1" dirty="0" err="1">
                <a:latin typeface="+mn-ea"/>
                <a:ea typeface="+mn-ea"/>
              </a:rPr>
              <a:t>서보모터같이</a:t>
            </a:r>
            <a:r>
              <a:rPr kumimoji="0" lang="ko-KR" altLang="en-US" sz="1600" b="1" dirty="0">
                <a:latin typeface="+mn-ea"/>
                <a:ea typeface="+mn-ea"/>
              </a:rPr>
              <a:t> 일정 전압을 입력시켜야 회전하는 것이 </a:t>
            </a:r>
            <a:r>
              <a:rPr kumimoji="0" lang="ko-KR" altLang="en-US" sz="1600" b="1" dirty="0" smtClean="0">
                <a:latin typeface="+mn-ea"/>
                <a:ea typeface="+mn-ea"/>
              </a:rPr>
              <a:t>아니라 펄스로 </a:t>
            </a:r>
            <a:r>
              <a:rPr kumimoji="0" lang="ko-KR" altLang="en-US" sz="1600" b="1" dirty="0">
                <a:latin typeface="+mn-ea"/>
                <a:ea typeface="+mn-ea"/>
              </a:rPr>
              <a:t>인해 동작을 하며</a:t>
            </a:r>
            <a:r>
              <a:rPr kumimoji="0" lang="en-US" altLang="ko-KR" sz="1600" b="1" dirty="0">
                <a:latin typeface="+mn-ea"/>
                <a:ea typeface="+mn-ea"/>
              </a:rPr>
              <a:t>, Resolution </a:t>
            </a:r>
            <a:r>
              <a:rPr kumimoji="0" lang="ko-KR" altLang="en-US" sz="1600" b="1" dirty="0">
                <a:latin typeface="+mn-ea"/>
                <a:ea typeface="+mn-ea"/>
              </a:rPr>
              <a:t>에 따라 다르지만 만약 </a:t>
            </a:r>
            <a:r>
              <a:rPr kumimoji="0" lang="en-US" altLang="ko-KR" sz="1600" b="1" dirty="0">
                <a:latin typeface="+mn-ea"/>
                <a:ea typeface="+mn-ea"/>
              </a:rPr>
              <a:t>10</a:t>
            </a:r>
            <a:r>
              <a:rPr kumimoji="0" lang="ko-KR" altLang="en-US" sz="1600" b="1" dirty="0">
                <a:latin typeface="+mn-ea"/>
                <a:ea typeface="+mn-ea"/>
              </a:rPr>
              <a:t>도짜리면</a:t>
            </a:r>
            <a:r>
              <a:rPr kumimoji="0" lang="en-US" altLang="ko-KR" sz="1600" b="1" dirty="0">
                <a:latin typeface="+mn-ea"/>
                <a:ea typeface="+mn-ea"/>
              </a:rPr>
              <a:t>, </a:t>
            </a:r>
            <a:r>
              <a:rPr kumimoji="0" lang="ko-KR" altLang="en-US" sz="1600" b="1" dirty="0" err="1">
                <a:latin typeface="+mn-ea"/>
                <a:ea typeface="+mn-ea"/>
              </a:rPr>
              <a:t>한펄스에</a:t>
            </a:r>
            <a:r>
              <a:rPr kumimoji="0" lang="ko-KR" altLang="en-US" sz="1600" b="1" dirty="0">
                <a:latin typeface="+mn-ea"/>
                <a:ea typeface="+mn-ea"/>
              </a:rPr>
              <a:t> </a:t>
            </a:r>
            <a:r>
              <a:rPr kumimoji="0" lang="en-US" altLang="ko-KR" sz="1600" b="1" dirty="0">
                <a:latin typeface="+mn-ea"/>
                <a:ea typeface="+mn-ea"/>
              </a:rPr>
              <a:t>10</a:t>
            </a:r>
            <a:r>
              <a:rPr kumimoji="0" lang="ko-KR" altLang="en-US" sz="1600" b="1" dirty="0">
                <a:latin typeface="+mn-ea"/>
                <a:ea typeface="+mn-ea"/>
              </a:rPr>
              <a:t>도가 회전이 됩니다</a:t>
            </a:r>
            <a:r>
              <a:rPr kumimoji="0" lang="en-US" altLang="ko-KR" sz="1600" b="1" dirty="0" smtClean="0">
                <a:latin typeface="+mn-ea"/>
                <a:ea typeface="+mn-ea"/>
              </a:rPr>
              <a:t>.</a:t>
            </a:r>
            <a:endParaRPr kumimoji="0" lang="en-US" altLang="ko-KR" sz="1600" b="1" dirty="0">
              <a:latin typeface="+mn-ea"/>
              <a:ea typeface="+mn-ea"/>
            </a:endParaRPr>
          </a:p>
          <a:p>
            <a:pPr marL="1428750" lvl="2">
              <a:buFontTx/>
              <a:buChar char="−"/>
            </a:pPr>
            <a:r>
              <a:rPr kumimoji="0" lang="ko-KR" altLang="en-US" sz="1600" b="1" dirty="0">
                <a:latin typeface="+mn-ea"/>
                <a:ea typeface="+mn-ea"/>
              </a:rPr>
              <a:t>스텝모터의 장점은 펄스에 의해 회전이 결정되므로 제어가 쉽습니다</a:t>
            </a:r>
            <a:r>
              <a:rPr kumimoji="0" lang="en-US" altLang="ko-KR" sz="1600" b="1" dirty="0">
                <a:latin typeface="+mn-ea"/>
                <a:ea typeface="+mn-ea"/>
              </a:rPr>
              <a:t>.</a:t>
            </a:r>
            <a:br>
              <a:rPr kumimoji="0" lang="en-US" altLang="ko-KR" sz="1600" b="1" dirty="0">
                <a:latin typeface="+mn-ea"/>
                <a:ea typeface="+mn-ea"/>
              </a:rPr>
            </a:br>
            <a:r>
              <a:rPr kumimoji="0" lang="ko-KR" altLang="en-US" sz="1600" b="1" dirty="0">
                <a:latin typeface="+mn-ea"/>
                <a:ea typeface="+mn-ea"/>
              </a:rPr>
              <a:t>하지만 </a:t>
            </a:r>
            <a:r>
              <a:rPr kumimoji="0" lang="ko-KR" altLang="en-US" sz="1600" b="1" dirty="0" err="1">
                <a:latin typeface="+mn-ea"/>
                <a:ea typeface="+mn-ea"/>
              </a:rPr>
              <a:t>서보모터보다</a:t>
            </a:r>
            <a:r>
              <a:rPr kumimoji="0" lang="ko-KR" altLang="en-US" sz="1600" b="1" dirty="0">
                <a:latin typeface="+mn-ea"/>
                <a:ea typeface="+mn-ea"/>
              </a:rPr>
              <a:t> 토크가 작아서 강한 회전력을 필요로 하는 곳에는 </a:t>
            </a:r>
            <a:r>
              <a:rPr kumimoji="0" lang="ko-KR" altLang="en-US" sz="1600" b="1" dirty="0" err="1">
                <a:latin typeface="+mn-ea"/>
                <a:ea typeface="+mn-ea"/>
              </a:rPr>
              <a:t>서보모터를</a:t>
            </a:r>
            <a:r>
              <a:rPr kumimoji="0" lang="ko-KR" altLang="en-US" sz="1600" b="1" dirty="0">
                <a:latin typeface="+mn-ea"/>
                <a:ea typeface="+mn-ea"/>
              </a:rPr>
              <a:t> </a:t>
            </a:r>
            <a:r>
              <a:rPr kumimoji="0" lang="ko-KR" altLang="en-US" sz="1600" b="1" dirty="0" err="1">
                <a:latin typeface="+mn-ea"/>
                <a:ea typeface="+mn-ea"/>
              </a:rPr>
              <a:t>사용하는게</a:t>
            </a:r>
            <a:r>
              <a:rPr kumimoji="0" lang="ko-KR" altLang="en-US" sz="1600" b="1" dirty="0">
                <a:latin typeface="+mn-ea"/>
                <a:ea typeface="+mn-ea"/>
              </a:rPr>
              <a:t> 좋습니다</a:t>
            </a:r>
            <a:r>
              <a:rPr kumimoji="0" lang="en-US" altLang="ko-KR" sz="1600" b="1" dirty="0">
                <a:latin typeface="+mn-ea"/>
                <a:ea typeface="+mn-ea"/>
              </a:rPr>
              <a:t>.</a:t>
            </a:r>
          </a:p>
          <a:p>
            <a:pPr marL="1428750" lvl="2">
              <a:buFontTx/>
              <a:buChar char="−"/>
            </a:pPr>
            <a:r>
              <a:rPr kumimoji="0" lang="ko-KR" altLang="en-US" sz="1600" b="1" dirty="0">
                <a:latin typeface="+mn-ea"/>
                <a:ea typeface="+mn-ea"/>
              </a:rPr>
              <a:t>모터의 속도가 빠른데 토크가 작으면</a:t>
            </a:r>
            <a:r>
              <a:rPr kumimoji="0" lang="en-US" altLang="ko-KR" sz="1600" b="1" dirty="0">
                <a:latin typeface="+mn-ea"/>
                <a:ea typeface="+mn-ea"/>
              </a:rPr>
              <a:t>, </a:t>
            </a:r>
            <a:r>
              <a:rPr kumimoji="0" lang="ko-KR" altLang="en-US" sz="1600" b="1" dirty="0">
                <a:latin typeface="+mn-ea"/>
                <a:ea typeface="+mn-ea"/>
              </a:rPr>
              <a:t>토크가 떨어지고 </a:t>
            </a:r>
            <a:r>
              <a:rPr kumimoji="0" lang="ko-KR" altLang="en-US" sz="1600" b="1" dirty="0" err="1">
                <a:latin typeface="+mn-ea"/>
                <a:ea typeface="+mn-ea"/>
              </a:rPr>
              <a:t>탈조현상이</a:t>
            </a:r>
            <a:r>
              <a:rPr kumimoji="0" lang="ko-KR" altLang="en-US" sz="1600" b="1" dirty="0">
                <a:latin typeface="+mn-ea"/>
                <a:ea typeface="+mn-ea"/>
              </a:rPr>
              <a:t> 일어나게 됩니다</a:t>
            </a:r>
            <a:r>
              <a:rPr kumimoji="0" lang="en-US" altLang="ko-KR" sz="1600" b="1" dirty="0">
                <a:latin typeface="+mn-ea"/>
                <a:ea typeface="+mn-ea"/>
              </a:rPr>
              <a:t>.</a:t>
            </a:r>
          </a:p>
          <a:p>
            <a:pPr marL="1028700" lvl="1">
              <a:buFontTx/>
              <a:buChar char="−"/>
              <a:defRPr/>
            </a:pPr>
            <a:endParaRPr kumimoji="0" lang="en-US" altLang="ko-KR" sz="1600" b="1" dirty="0">
              <a:latin typeface="+mn-ea"/>
              <a:ea typeface="+mn-ea"/>
            </a:endParaRPr>
          </a:p>
        </p:txBody>
      </p:sp>
      <p:sp>
        <p:nvSpPr>
          <p:cNvPr id="138279" name="Rectangle 1"/>
          <p:cNvSpPr>
            <a:spLocks noChangeArrowheads="1"/>
          </p:cNvSpPr>
          <p:nvPr/>
        </p:nvSpPr>
        <p:spPr bwMode="auto">
          <a:xfrm>
            <a:off x="1903413" y="33401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828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931EC-7C42-4262-AE3C-23C3A536241C}" type="slidenum">
              <a:rPr lang="ko-KR" altLang="en-US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14848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서보</a:t>
            </a:r>
            <a:r>
              <a:rPr lang="en-US" altLang="ko-KR" sz="2800" b="1" smtClean="0">
                <a:latin typeface="+mn-ea"/>
                <a:ea typeface="+mn-ea"/>
              </a:rPr>
              <a:t> </a:t>
            </a:r>
            <a:r>
              <a:rPr lang="ko-KR" altLang="en-US" sz="2800" b="1" smtClean="0">
                <a:latin typeface="+mn-ea"/>
                <a:ea typeface="+mn-ea"/>
              </a:rPr>
              <a:t>모터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485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5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2100" b="1" dirty="0" err="1" smtClean="0">
                <a:latin typeface="+mn-ea"/>
                <a:ea typeface="+mn-ea"/>
              </a:rPr>
              <a:t>서보</a:t>
            </a:r>
            <a:r>
              <a:rPr kumimoji="0" lang="ko-KR" altLang="en-US" sz="2100" b="1" dirty="0" smtClean="0">
                <a:latin typeface="+mn-ea"/>
                <a:ea typeface="+mn-ea"/>
              </a:rPr>
              <a:t> 모터</a:t>
            </a:r>
            <a:endParaRPr kumimoji="0" lang="en-US" altLang="ko-KR" sz="2100" b="1" dirty="0" smtClean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latin typeface="+mn-ea"/>
                <a:ea typeface="+mn-ea"/>
              </a:rPr>
              <a:t>모터와  제어구동보드</a:t>
            </a:r>
            <a:r>
              <a:rPr lang="en-US" altLang="ko-KR" sz="2100" b="1" dirty="0">
                <a:latin typeface="+mn-ea"/>
                <a:ea typeface="+mn-ea"/>
              </a:rPr>
              <a:t>(</a:t>
            </a:r>
            <a:r>
              <a:rPr lang="ko-KR" altLang="en-US" sz="2100" b="1" dirty="0">
                <a:latin typeface="+mn-ea"/>
                <a:ea typeface="+mn-ea"/>
              </a:rPr>
              <a:t>적당한 제어 회로와 알고리즘</a:t>
            </a:r>
            <a:r>
              <a:rPr lang="en-US" altLang="ko-KR" sz="2100" b="1" dirty="0">
                <a:latin typeface="+mn-ea"/>
                <a:ea typeface="+mn-ea"/>
              </a:rPr>
              <a:t>)</a:t>
            </a:r>
            <a:r>
              <a:rPr lang="ko-KR" altLang="en-US" sz="2100" b="1" dirty="0">
                <a:latin typeface="+mn-ea"/>
                <a:ea typeface="+mn-ea"/>
              </a:rPr>
              <a:t>를 포함하는 것으로 모터자체만 가지고 </a:t>
            </a:r>
            <a:r>
              <a:rPr lang="ko-KR" altLang="en-US" sz="2100" b="1" dirty="0" err="1">
                <a:latin typeface="+mn-ea"/>
                <a:ea typeface="+mn-ea"/>
              </a:rPr>
              <a:t>서보모터라</a:t>
            </a:r>
            <a:r>
              <a:rPr lang="ko-KR" altLang="en-US" sz="2100" b="1" dirty="0">
                <a:latin typeface="+mn-ea"/>
                <a:ea typeface="+mn-ea"/>
              </a:rPr>
              <a:t> 하지 </a:t>
            </a:r>
            <a:r>
              <a:rPr lang="ko-KR" altLang="en-US" sz="2100" b="1" dirty="0" smtClean="0">
                <a:latin typeface="+mn-ea"/>
                <a:ea typeface="+mn-ea"/>
              </a:rPr>
              <a:t>않는다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ko-KR" altLang="en-US" sz="2100" b="1" dirty="0">
                <a:latin typeface="+mn-ea"/>
                <a:ea typeface="+mn-ea"/>
              </a:rPr>
              <a:t>공작기계</a:t>
            </a:r>
            <a:r>
              <a:rPr lang="en-US" altLang="ko-KR" sz="2100" b="1" dirty="0">
                <a:latin typeface="+mn-ea"/>
                <a:ea typeface="+mn-ea"/>
              </a:rPr>
              <a:t>, CCTV </a:t>
            </a:r>
            <a:r>
              <a:rPr lang="ko-KR" altLang="en-US" sz="2100" b="1" dirty="0">
                <a:latin typeface="+mn-ea"/>
                <a:ea typeface="+mn-ea"/>
              </a:rPr>
              <a:t>카메라</a:t>
            </a:r>
            <a:r>
              <a:rPr lang="en-US" altLang="ko-KR" sz="2100" b="1" dirty="0">
                <a:latin typeface="+mn-ea"/>
                <a:ea typeface="+mn-ea"/>
              </a:rPr>
              <a:t>, </a:t>
            </a:r>
            <a:r>
              <a:rPr lang="ko-KR" altLang="en-US" sz="2100" b="1" dirty="0">
                <a:latin typeface="+mn-ea"/>
                <a:ea typeface="+mn-ea"/>
              </a:rPr>
              <a:t>캠코더</a:t>
            </a:r>
            <a:r>
              <a:rPr lang="en-US" altLang="ko-KR" sz="2100" b="1" dirty="0">
                <a:latin typeface="+mn-ea"/>
                <a:ea typeface="+mn-ea"/>
              </a:rPr>
              <a:t>, DVD, </a:t>
            </a:r>
            <a:r>
              <a:rPr lang="ko-KR" altLang="en-US" sz="2100" b="1" dirty="0" err="1">
                <a:latin typeface="+mn-ea"/>
                <a:ea typeface="+mn-ea"/>
              </a:rPr>
              <a:t>프린터등에</a:t>
            </a:r>
            <a:r>
              <a:rPr lang="ko-KR" altLang="en-US" sz="2100" b="1" dirty="0">
                <a:latin typeface="+mn-ea"/>
                <a:ea typeface="+mn-ea"/>
              </a:rPr>
              <a:t> 사용되는 모터처럼 명령에 따라 정확한 위치와 속도를 </a:t>
            </a:r>
            <a:r>
              <a:rPr lang="ko-KR" altLang="en-US" sz="2100" b="1" dirty="0" smtClean="0">
                <a:latin typeface="+mn-ea"/>
                <a:ea typeface="+mn-ea"/>
              </a:rPr>
              <a:t>맞출 </a:t>
            </a:r>
            <a:r>
              <a:rPr lang="ko-KR" altLang="en-US" sz="2100" b="1" dirty="0">
                <a:latin typeface="+mn-ea"/>
                <a:ea typeface="+mn-ea"/>
              </a:rPr>
              <a:t>수 있는 </a:t>
            </a:r>
            <a:r>
              <a:rPr lang="ko-KR" altLang="en-US" sz="2100" b="1" dirty="0" smtClean="0">
                <a:latin typeface="+mn-ea"/>
                <a:ea typeface="+mn-ea"/>
              </a:rPr>
              <a:t>모터</a:t>
            </a:r>
            <a:endParaRPr lang="en-US" altLang="ko-KR" sz="2100" b="1" dirty="0" smtClean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sz="2100" b="1" dirty="0">
                <a:latin typeface="+mn-ea"/>
                <a:ea typeface="+mn-ea"/>
              </a:rPr>
              <a:t>DC</a:t>
            </a:r>
            <a:r>
              <a:rPr lang="ko-KR" altLang="en-US" sz="2100" b="1" dirty="0">
                <a:latin typeface="+mn-ea"/>
                <a:ea typeface="+mn-ea"/>
              </a:rPr>
              <a:t>모터</a:t>
            </a:r>
            <a:r>
              <a:rPr lang="en-US" altLang="ko-KR" sz="2100" b="1" dirty="0" smtClean="0">
                <a:latin typeface="+mn-ea"/>
                <a:ea typeface="+mn-ea"/>
              </a:rPr>
              <a:t>, AC</a:t>
            </a:r>
            <a:r>
              <a:rPr lang="ko-KR" altLang="en-US" sz="2100" b="1" dirty="0">
                <a:latin typeface="+mn-ea"/>
                <a:ea typeface="+mn-ea"/>
              </a:rPr>
              <a:t>모터</a:t>
            </a:r>
            <a:r>
              <a:rPr lang="en-US" altLang="ko-KR" sz="2100" b="1" dirty="0" smtClean="0">
                <a:latin typeface="+mn-ea"/>
                <a:ea typeface="+mn-ea"/>
              </a:rPr>
              <a:t>, BLDC</a:t>
            </a:r>
            <a:r>
              <a:rPr lang="ko-KR" altLang="en-US" sz="2100" b="1" dirty="0">
                <a:latin typeface="+mn-ea"/>
                <a:ea typeface="+mn-ea"/>
              </a:rPr>
              <a:t>모터</a:t>
            </a:r>
            <a:r>
              <a:rPr lang="en-US" altLang="ko-KR" sz="2100" b="1" dirty="0">
                <a:latin typeface="+mn-ea"/>
                <a:ea typeface="+mn-ea"/>
              </a:rPr>
              <a:t>, </a:t>
            </a:r>
            <a:r>
              <a:rPr lang="ko-KR" altLang="en-US" sz="2100" b="1" dirty="0" err="1">
                <a:latin typeface="+mn-ea"/>
                <a:ea typeface="+mn-ea"/>
              </a:rPr>
              <a:t>리니어모터같이</a:t>
            </a:r>
            <a:r>
              <a:rPr lang="ko-KR" altLang="en-US" sz="2100" b="1" dirty="0">
                <a:latin typeface="+mn-ea"/>
                <a:ea typeface="+mn-ea"/>
              </a:rPr>
              <a:t>  단순히 하나의 모터만으로 구성되면 </a:t>
            </a:r>
            <a:r>
              <a:rPr lang="ko-KR" altLang="en-US" sz="2100" b="1" dirty="0" err="1">
                <a:latin typeface="+mn-ea"/>
                <a:ea typeface="+mn-ea"/>
              </a:rPr>
              <a:t>서보모터라</a:t>
            </a:r>
            <a:r>
              <a:rPr lang="ko-KR" altLang="en-US" sz="2100" b="1" dirty="0">
                <a:latin typeface="+mn-ea"/>
                <a:ea typeface="+mn-ea"/>
              </a:rPr>
              <a:t> 하지 </a:t>
            </a:r>
            <a:r>
              <a:rPr lang="ko-KR" altLang="en-US" sz="2100" b="1" dirty="0" smtClean="0">
                <a:latin typeface="+mn-ea"/>
                <a:ea typeface="+mn-ea"/>
              </a:rPr>
              <a:t>않으며 이들 </a:t>
            </a:r>
            <a:r>
              <a:rPr lang="ko-KR" altLang="en-US" sz="2100" b="1" dirty="0">
                <a:latin typeface="+mn-ea"/>
                <a:ea typeface="+mn-ea"/>
              </a:rPr>
              <a:t>모터를  사용하여  적절한 구동시스템을 연계하고 위치</a:t>
            </a:r>
            <a:r>
              <a:rPr lang="en-US" altLang="ko-KR" sz="2100" b="1" dirty="0" smtClean="0">
                <a:latin typeface="+mn-ea"/>
                <a:ea typeface="+mn-ea"/>
              </a:rPr>
              <a:t>, </a:t>
            </a:r>
            <a:r>
              <a:rPr lang="ko-KR" altLang="en-US" sz="2100" b="1" dirty="0" smtClean="0">
                <a:latin typeface="+mn-ea"/>
                <a:ea typeface="+mn-ea"/>
              </a:rPr>
              <a:t>속도를 </a:t>
            </a:r>
            <a:r>
              <a:rPr lang="ko-KR" altLang="en-US" sz="2100" b="1" dirty="0">
                <a:latin typeface="+mn-ea"/>
                <a:ea typeface="+mn-ea"/>
              </a:rPr>
              <a:t>명령으로 제어</a:t>
            </a:r>
            <a:r>
              <a:rPr lang="en-US" altLang="ko-KR" sz="2100" b="1" dirty="0" smtClean="0">
                <a:latin typeface="+mn-ea"/>
                <a:ea typeface="+mn-ea"/>
              </a:rPr>
              <a:t>, </a:t>
            </a:r>
            <a:r>
              <a:rPr lang="ko-KR" altLang="en-US" sz="2100" b="1" dirty="0" err="1" smtClean="0">
                <a:latin typeface="+mn-ea"/>
                <a:ea typeface="+mn-ea"/>
              </a:rPr>
              <a:t>추종시킨경우</a:t>
            </a:r>
            <a:endParaRPr lang="en-US" altLang="ko-KR" sz="2100" b="1" dirty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ko-KR" altLang="en-US" sz="2100" b="1" dirty="0" err="1" smtClean="0">
                <a:latin typeface="+mn-ea"/>
                <a:ea typeface="+mn-ea"/>
              </a:rPr>
              <a:t>서보</a:t>
            </a:r>
            <a:r>
              <a:rPr lang="ko-KR" altLang="en-US" sz="2100" b="1" dirty="0" smtClean="0">
                <a:latin typeface="+mn-ea"/>
                <a:ea typeface="+mn-ea"/>
              </a:rPr>
              <a:t> </a:t>
            </a:r>
            <a:r>
              <a:rPr lang="ko-KR" altLang="en-US" sz="2100" b="1" dirty="0">
                <a:latin typeface="+mn-ea"/>
                <a:ea typeface="+mn-ea"/>
              </a:rPr>
              <a:t>모터는 기어로 되어 있어 설정한 각도로 돌릴 수 있다</a:t>
            </a:r>
            <a:r>
              <a:rPr lang="en-US" altLang="ko-KR" sz="2100" b="1" dirty="0" smtClean="0">
                <a:latin typeface="+mn-ea"/>
                <a:ea typeface="+mn-ea"/>
              </a:rPr>
              <a:t>.</a:t>
            </a:r>
            <a:endParaRPr lang="en-US" altLang="ko-KR" sz="2100" b="1" dirty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ko-KR" altLang="en-US" sz="2100" b="1" dirty="0" smtClean="0">
                <a:latin typeface="+mn-ea"/>
                <a:ea typeface="+mn-ea"/>
              </a:rPr>
              <a:t>일반적으로 </a:t>
            </a:r>
            <a:r>
              <a:rPr lang="en-US" altLang="ko-KR" sz="2100" b="1" dirty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r>
              <a:rPr lang="ko-KR" altLang="en-US" sz="2100" b="1" dirty="0">
                <a:solidFill>
                  <a:srgbClr val="FF0000"/>
                </a:solidFill>
                <a:latin typeface="+mn-ea"/>
                <a:ea typeface="+mn-ea"/>
              </a:rPr>
              <a:t>에서 </a:t>
            </a:r>
            <a:r>
              <a:rPr lang="en-US" altLang="ko-KR" sz="2100" b="1" dirty="0">
                <a:solidFill>
                  <a:srgbClr val="FF0000"/>
                </a:solidFill>
                <a:latin typeface="+mn-ea"/>
                <a:ea typeface="+mn-ea"/>
              </a:rPr>
              <a:t>180</a:t>
            </a:r>
            <a:r>
              <a:rPr lang="ko-KR" altLang="en-US" sz="2100" b="1" dirty="0">
                <a:solidFill>
                  <a:srgbClr val="FF0000"/>
                </a:solidFill>
                <a:latin typeface="+mn-ea"/>
                <a:ea typeface="+mn-ea"/>
              </a:rPr>
              <a:t>도 까지 </a:t>
            </a:r>
            <a:r>
              <a:rPr lang="ko-KR" altLang="en-US" sz="2100" b="1" dirty="0">
                <a:latin typeface="+mn-ea"/>
                <a:ea typeface="+mn-ea"/>
              </a:rPr>
              <a:t>움직일 수 있고</a:t>
            </a:r>
            <a:r>
              <a:rPr lang="en-US" altLang="ko-KR" sz="2100" b="1" dirty="0">
                <a:latin typeface="+mn-ea"/>
                <a:ea typeface="+mn-ea"/>
              </a:rPr>
              <a:t>, </a:t>
            </a:r>
            <a:r>
              <a:rPr lang="en-US" altLang="ko-KR" sz="2100" b="1" dirty="0" smtClean="0">
                <a:latin typeface="+mn-ea"/>
                <a:ea typeface="+mn-ea"/>
              </a:rPr>
              <a:t>4.8V </a:t>
            </a:r>
            <a:r>
              <a:rPr lang="ko-KR" altLang="en-US" sz="2100" b="1" dirty="0">
                <a:latin typeface="+mn-ea"/>
                <a:ea typeface="+mn-ea"/>
              </a:rPr>
              <a:t>전원을 </a:t>
            </a:r>
            <a:r>
              <a:rPr lang="ko-KR" altLang="en-US" sz="2100" b="1" dirty="0" smtClean="0">
                <a:latin typeface="+mn-ea"/>
                <a:ea typeface="+mn-ea"/>
              </a:rPr>
              <a:t>공급</a:t>
            </a:r>
            <a:endParaRPr lang="en-US" altLang="ko-KR" sz="2100" b="1" dirty="0">
              <a:latin typeface="+mn-ea"/>
              <a:ea typeface="+mn-ea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0" lang="ko-KR" altLang="en-US" sz="2100" b="1" dirty="0" err="1" smtClean="0">
                <a:latin typeface="+mn-ea"/>
                <a:ea typeface="+mn-ea"/>
              </a:rPr>
              <a:t>서보</a:t>
            </a:r>
            <a:r>
              <a:rPr kumimoji="0" lang="ko-KR" altLang="en-US" sz="2100" b="1" dirty="0" smtClean="0">
                <a:latin typeface="+mn-ea"/>
                <a:ea typeface="+mn-ea"/>
              </a:rPr>
              <a:t> 모터 응용분야</a:t>
            </a:r>
            <a:r>
              <a:rPr lang="en-US" altLang="ko-KR" sz="2100" b="1" dirty="0" smtClean="0">
                <a:latin typeface="+mn-ea"/>
                <a:ea typeface="+mn-ea"/>
              </a:rPr>
              <a:t>: </a:t>
            </a:r>
            <a:r>
              <a:rPr lang="ko-KR" altLang="en-US" sz="2100" b="1" dirty="0" smtClean="0">
                <a:latin typeface="+mn-ea"/>
                <a:ea typeface="+mn-ea"/>
              </a:rPr>
              <a:t>비행기의 </a:t>
            </a:r>
            <a:r>
              <a:rPr lang="ko-KR" altLang="en-US" sz="2100" b="1" dirty="0">
                <a:latin typeface="+mn-ea"/>
                <a:ea typeface="+mn-ea"/>
              </a:rPr>
              <a:t>날개</a:t>
            </a:r>
            <a:r>
              <a:rPr lang="en-US" altLang="ko-KR" sz="2100" b="1" dirty="0">
                <a:latin typeface="+mn-ea"/>
                <a:ea typeface="+mn-ea"/>
              </a:rPr>
              <a:t>, </a:t>
            </a:r>
            <a:r>
              <a:rPr lang="ko-KR" altLang="en-US" sz="2100" b="1" dirty="0">
                <a:latin typeface="+mn-ea"/>
                <a:ea typeface="+mn-ea"/>
              </a:rPr>
              <a:t>보트의 방향키</a:t>
            </a:r>
            <a:r>
              <a:rPr lang="en-US" altLang="ko-KR" sz="2100" b="1" dirty="0">
                <a:latin typeface="+mn-ea"/>
                <a:ea typeface="+mn-ea"/>
              </a:rPr>
              <a:t>, </a:t>
            </a:r>
            <a:r>
              <a:rPr lang="ko-KR" altLang="en-US" sz="2100" b="1" dirty="0">
                <a:latin typeface="+mn-ea"/>
                <a:ea typeface="+mn-ea"/>
              </a:rPr>
              <a:t>자동차의 앞 바퀴 </a:t>
            </a:r>
            <a:r>
              <a:rPr lang="ko-KR" altLang="en-US" sz="2100" b="1" dirty="0" err="1">
                <a:latin typeface="+mn-ea"/>
                <a:ea typeface="+mn-ea"/>
              </a:rPr>
              <a:t>조향</a:t>
            </a:r>
            <a:r>
              <a:rPr lang="ko-KR" altLang="en-US" sz="2100" b="1" dirty="0">
                <a:latin typeface="+mn-ea"/>
                <a:ea typeface="+mn-ea"/>
              </a:rPr>
              <a:t> </a:t>
            </a:r>
            <a:r>
              <a:rPr lang="ko-KR" altLang="en-US" sz="2100" b="1" dirty="0" smtClean="0">
                <a:latin typeface="+mn-ea"/>
                <a:ea typeface="+mn-ea"/>
              </a:rPr>
              <a:t>장치</a:t>
            </a:r>
            <a:endParaRPr lang="ko-KR" altLang="en-US" sz="2100" b="1" dirty="0">
              <a:latin typeface="+mn-ea"/>
              <a:ea typeface="+mn-ea"/>
            </a:endParaRPr>
          </a:p>
        </p:txBody>
      </p:sp>
      <p:sp>
        <p:nvSpPr>
          <p:cNvPr id="1485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5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E0AFA-2B10-49FA-83AE-D49FBD5B1281}" type="slidenum">
              <a:rPr lang="ko-KR" altLang="en-US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1495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0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서보</a:t>
            </a:r>
            <a:r>
              <a:rPr lang="en-US" altLang="ko-KR" sz="2800" b="1" smtClean="0">
                <a:latin typeface="+mn-ea"/>
                <a:ea typeface="+mn-ea"/>
              </a:rPr>
              <a:t> </a:t>
            </a:r>
            <a:r>
              <a:rPr lang="ko-KR" altLang="en-US" sz="2800" b="1" smtClean="0">
                <a:latin typeface="+mn-ea"/>
                <a:ea typeface="+mn-ea"/>
              </a:rPr>
              <a:t>모터 </a:t>
            </a:r>
            <a:r>
              <a:rPr lang="en-US" altLang="ko-KR" sz="2800" b="1" smtClean="0">
                <a:latin typeface="+mn-ea"/>
                <a:ea typeface="+mn-ea"/>
              </a:rPr>
              <a:t>– </a:t>
            </a:r>
            <a:r>
              <a:rPr lang="ko-KR" altLang="en-US" sz="2800" b="1" smtClean="0">
                <a:latin typeface="+mn-ea"/>
                <a:ea typeface="+mn-ea"/>
              </a:rPr>
              <a:t>실험 준비물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4954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4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495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131888"/>
            <a:ext cx="8091487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55776" y="4149080"/>
            <a:ext cx="352839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PWM   = Orange</a:t>
            </a:r>
          </a:p>
          <a:p>
            <a:r>
              <a:rPr lang="en-US" altLang="ko-KR" dirty="0" err="1" smtClean="0"/>
              <a:t>Vcc</a:t>
            </a:r>
            <a:r>
              <a:rPr lang="en-US" altLang="ko-KR" dirty="0" smtClean="0"/>
              <a:t>      = Red(+)</a:t>
            </a:r>
          </a:p>
          <a:p>
            <a:r>
              <a:rPr lang="en-US" altLang="ko-KR" dirty="0" smtClean="0"/>
              <a:t>Ground = Brown(-)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700808"/>
            <a:ext cx="2076252" cy="13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CDDE54-63C5-4242-9896-0C257AC2DEC1}" type="slidenum">
              <a:rPr lang="ko-KR" altLang="en-US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서보</a:t>
            </a:r>
            <a:r>
              <a:rPr lang="en-US" altLang="ko-KR" sz="2800" b="1" smtClean="0">
                <a:latin typeface="+mn-ea"/>
                <a:ea typeface="+mn-ea"/>
              </a:rPr>
              <a:t> </a:t>
            </a:r>
            <a:r>
              <a:rPr lang="ko-KR" altLang="en-US" sz="2800" b="1" smtClean="0">
                <a:latin typeface="+mn-ea"/>
                <a:ea typeface="+mn-ea"/>
              </a:rPr>
              <a:t>모터 </a:t>
            </a:r>
            <a:r>
              <a:rPr lang="en-US" altLang="ko-KR" sz="2800" b="1" smtClean="0">
                <a:latin typeface="+mn-ea"/>
                <a:ea typeface="+mn-ea"/>
              </a:rPr>
              <a:t>- </a:t>
            </a:r>
            <a:r>
              <a:rPr lang="ko-KR" altLang="en-US" sz="2800" b="1" smtClean="0">
                <a:latin typeface="+mn-ea"/>
                <a:ea typeface="+mn-ea"/>
              </a:rPr>
              <a:t>배선도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505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50567" name="_x241816376" descr="EMB000032042ad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125538"/>
            <a:ext cx="7280275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4211638" y="3154363"/>
            <a:ext cx="488950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>
                <a:latin typeface="+mn-ea"/>
              </a:rPr>
              <a:t>D8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0648"/>
            <a:ext cx="5140252" cy="628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75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77644-71E4-4150-B17A-F9FC8BA71F9C}" type="slidenum">
              <a:rPr lang="ko-KR" altLang="en-US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1515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8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서보</a:t>
            </a:r>
            <a:r>
              <a:rPr lang="en-US" altLang="ko-KR" sz="2800" b="1" smtClean="0">
                <a:latin typeface="+mn-ea"/>
                <a:ea typeface="+mn-ea"/>
              </a:rPr>
              <a:t> </a:t>
            </a:r>
            <a:r>
              <a:rPr lang="ko-KR" altLang="en-US" sz="2800" b="1" smtClean="0">
                <a:latin typeface="+mn-ea"/>
                <a:ea typeface="+mn-ea"/>
              </a:rPr>
              <a:t>모터 </a:t>
            </a:r>
            <a:r>
              <a:rPr lang="en-US" altLang="ko-KR" sz="2800" b="1" smtClean="0">
                <a:latin typeface="+mn-ea"/>
                <a:ea typeface="+mn-ea"/>
              </a:rPr>
              <a:t>– </a:t>
            </a:r>
            <a:r>
              <a:rPr lang="ko-KR" altLang="en-US" sz="2800" b="1" smtClean="0">
                <a:latin typeface="+mn-ea"/>
                <a:ea typeface="+mn-ea"/>
              </a:rPr>
              <a:t>스케치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515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55576" y="1143000"/>
            <a:ext cx="3527623" cy="3140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0">
              <a:defRPr/>
            </a:pPr>
            <a:endParaRPr lang="en-US" altLang="ko-KR" b="1" dirty="0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#include &lt;</a:t>
            </a:r>
            <a:r>
              <a:rPr lang="en-US" altLang="ko-KR" b="1" dirty="0" err="1">
                <a:ea typeface="굴림" pitchFamily="50" charset="-127"/>
              </a:rPr>
              <a:t>Servo.h</a:t>
            </a:r>
            <a:r>
              <a:rPr lang="en-US" altLang="ko-KR" b="1" dirty="0">
                <a:ea typeface="굴림" pitchFamily="50" charset="-127"/>
              </a:rPr>
              <a:t>&gt;</a:t>
            </a:r>
          </a:p>
          <a:p>
            <a:pPr latinLnBrk="0">
              <a:defRPr/>
            </a:pPr>
            <a:endParaRPr lang="en-US" altLang="ko-KR" b="1" dirty="0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b="1" dirty="0" err="1">
                <a:ea typeface="굴림" pitchFamily="50" charset="-127"/>
              </a:rPr>
              <a:t>int</a:t>
            </a:r>
            <a:r>
              <a:rPr lang="en-US" altLang="ko-KR" b="1" dirty="0">
                <a:ea typeface="굴림" pitchFamily="50" charset="-127"/>
              </a:rPr>
              <a:t> </a:t>
            </a:r>
            <a:r>
              <a:rPr lang="en-US" altLang="ko-KR" b="1" dirty="0" err="1">
                <a:ea typeface="굴림" pitchFamily="50" charset="-127"/>
              </a:rPr>
              <a:t>motor_control</a:t>
            </a:r>
            <a:r>
              <a:rPr lang="en-US" altLang="ko-KR" b="1" dirty="0">
                <a:ea typeface="굴림" pitchFamily="50" charset="-127"/>
              </a:rPr>
              <a:t> = 8;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Servo </a:t>
            </a:r>
            <a:r>
              <a:rPr lang="en-US" altLang="ko-KR" b="1" dirty="0" err="1">
                <a:ea typeface="굴림" pitchFamily="50" charset="-127"/>
              </a:rPr>
              <a:t>servo</a:t>
            </a:r>
            <a:r>
              <a:rPr lang="en-US" altLang="ko-KR" b="1" dirty="0">
                <a:ea typeface="굴림" pitchFamily="50" charset="-127"/>
              </a:rPr>
              <a:t>;</a:t>
            </a:r>
          </a:p>
          <a:p>
            <a:pPr latinLnBrk="0">
              <a:defRPr/>
            </a:pPr>
            <a:endParaRPr lang="en-US" altLang="ko-KR" b="1" dirty="0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void setup()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{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</a:t>
            </a:r>
            <a:r>
              <a:rPr lang="en-US" altLang="ko-KR" b="1" dirty="0" err="1">
                <a:ea typeface="굴림" pitchFamily="50" charset="-127"/>
              </a:rPr>
              <a:t>servo.attach</a:t>
            </a:r>
            <a:r>
              <a:rPr lang="en-US" altLang="ko-KR" b="1" dirty="0">
                <a:ea typeface="굴림" pitchFamily="50" charset="-127"/>
              </a:rPr>
              <a:t>(</a:t>
            </a:r>
            <a:r>
              <a:rPr lang="en-US" altLang="ko-KR" b="1" dirty="0" err="1">
                <a:ea typeface="굴림" pitchFamily="50" charset="-127"/>
              </a:rPr>
              <a:t>motor_control</a:t>
            </a:r>
            <a:r>
              <a:rPr lang="en-US" altLang="ko-KR" b="1" dirty="0">
                <a:ea typeface="굴림" pitchFamily="50" charset="-127"/>
              </a:rPr>
              <a:t>);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}</a:t>
            </a:r>
          </a:p>
          <a:p>
            <a:pPr latinLnBrk="0">
              <a:defRPr/>
            </a:pPr>
            <a:endParaRPr lang="en-US" altLang="ko-KR" b="1" dirty="0"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33627" y="1125537"/>
            <a:ext cx="3239591" cy="4524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0">
              <a:defRPr/>
            </a:pPr>
            <a:endParaRPr lang="en-US" altLang="ko-KR" b="1" dirty="0">
              <a:ea typeface="굴림" pitchFamily="50" charset="-127"/>
            </a:endParaRP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void loop()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{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</a:t>
            </a:r>
            <a:r>
              <a:rPr lang="en-US" altLang="ko-KR" b="1" dirty="0" err="1">
                <a:ea typeface="굴림" pitchFamily="50" charset="-127"/>
              </a:rPr>
              <a:t>int</a:t>
            </a:r>
            <a:r>
              <a:rPr lang="en-US" altLang="ko-KR" b="1" dirty="0">
                <a:ea typeface="굴림" pitchFamily="50" charset="-127"/>
              </a:rPr>
              <a:t> i;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</a:t>
            </a:r>
            <a:r>
              <a:rPr lang="en-US" altLang="ko-KR" b="1" dirty="0" err="1">
                <a:ea typeface="굴림" pitchFamily="50" charset="-127"/>
              </a:rPr>
              <a:t>servo.write</a:t>
            </a:r>
            <a:r>
              <a:rPr lang="en-US" altLang="ko-KR" b="1" dirty="0">
                <a:ea typeface="굴림" pitchFamily="50" charset="-127"/>
              </a:rPr>
              <a:t>(0);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delay(1000);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</a:t>
            </a:r>
            <a:r>
              <a:rPr lang="en-US" altLang="ko-KR" b="1" dirty="0" smtClean="0">
                <a:ea typeface="굴림" pitchFamily="50" charset="-127"/>
              </a:rPr>
              <a:t>for(i=0; i&lt;180; i</a:t>
            </a:r>
            <a:r>
              <a:rPr lang="en-US" altLang="ko-KR" b="1" dirty="0">
                <a:ea typeface="굴림" pitchFamily="50" charset="-127"/>
              </a:rPr>
              <a:t>+=10)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{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  </a:t>
            </a:r>
            <a:r>
              <a:rPr lang="en-US" altLang="ko-KR" b="1" dirty="0" err="1">
                <a:ea typeface="굴림" pitchFamily="50" charset="-127"/>
              </a:rPr>
              <a:t>servo.write</a:t>
            </a:r>
            <a:r>
              <a:rPr lang="en-US" altLang="ko-KR" b="1" dirty="0">
                <a:ea typeface="굴림" pitchFamily="50" charset="-127"/>
              </a:rPr>
              <a:t>(i);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  delay(20);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}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  delay(1000);</a:t>
            </a:r>
          </a:p>
          <a:p>
            <a:pPr latinLnBrk="0">
              <a:defRPr/>
            </a:pPr>
            <a:r>
              <a:rPr lang="en-US" altLang="ko-KR" b="1" dirty="0">
                <a:ea typeface="굴림" pitchFamily="50" charset="-127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88224" y="2559571"/>
            <a:ext cx="25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서브모터의 각도를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도로 초기화한다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6622082" y="3882965"/>
            <a:ext cx="255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서브모터를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도에서 </a:t>
            </a:r>
            <a:r>
              <a:rPr lang="en-US" altLang="ko-KR" sz="1000" dirty="0" smtClean="0"/>
              <a:t>10</a:t>
            </a:r>
            <a:r>
              <a:rPr lang="ko-KR" altLang="en-US" sz="1000" dirty="0" smtClean="0"/>
              <a:t>도씩 </a:t>
            </a:r>
            <a:r>
              <a:rPr lang="en-US" altLang="ko-KR" sz="1000" dirty="0" smtClean="0"/>
              <a:t>180</a:t>
            </a:r>
            <a:r>
              <a:rPr lang="ko-KR" altLang="en-US" sz="1000" dirty="0" smtClean="0"/>
              <a:t>도가 될 때까지 회전을 시킨다</a:t>
            </a:r>
            <a:r>
              <a:rPr lang="en-US" altLang="ko-KR" sz="1000" dirty="0" smtClean="0"/>
              <a:t>..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1260574" y="3725902"/>
            <a:ext cx="2735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서브모터에 펄스를 공급해줄 </a:t>
            </a:r>
            <a:r>
              <a:rPr lang="ko-KR" altLang="en-US" sz="1000" dirty="0" err="1" smtClean="0"/>
              <a:t>아두이노</a:t>
            </a:r>
            <a:r>
              <a:rPr lang="ko-KR" altLang="en-US" sz="1000" dirty="0" smtClean="0"/>
              <a:t> 보드의 포트 번호를 라이브러리에 전달해 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311895" y="2331133"/>
            <a:ext cx="219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서브모터 제어 라이브러리를 사용하기 위한 변수 선언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85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15616" y="980728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hlinkClick r:id="rId2"/>
              </a:rPr>
              <a:t>Sweep</a:t>
            </a:r>
            <a:r>
              <a:rPr lang="en-US" altLang="ko-KR" dirty="0" smtClean="0"/>
              <a:t> : sweeps the shaft of a servo motor back and forth.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hlinkClick r:id="rId3"/>
              </a:rPr>
              <a:t>Knob</a:t>
            </a:r>
            <a:r>
              <a:rPr lang="en-US" altLang="ko-KR" dirty="0"/>
              <a:t>: control the shaft of a servo motor by turning a potentiometer.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79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1208</Words>
  <Application>Microsoft Office PowerPoint</Application>
  <PresentationFormat>화면 슬라이드 쇼(4:3)</PresentationFormat>
  <Paragraphs>304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굴림</vt:lpstr>
      <vt:lpstr>나눔명조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Arduino Uno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 E Jeong</dc:creator>
  <cp:lastModifiedBy>Jeong Tae Eui</cp:lastModifiedBy>
  <cp:revision>74</cp:revision>
  <dcterms:created xsi:type="dcterms:W3CDTF">2013-07-14T23:53:04Z</dcterms:created>
  <dcterms:modified xsi:type="dcterms:W3CDTF">2020-04-30T11:18:12Z</dcterms:modified>
</cp:coreProperties>
</file>